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7" r:id="rId2"/>
    <p:sldId id="30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38176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247" y="58"/>
      </p:cViewPr>
      <p:guideLst>
        <p:guide orient="horz" pos="2880"/>
        <p:guide pos="29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1098" y="1967039"/>
            <a:ext cx="6136794" cy="560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4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366939" y="4690439"/>
            <a:ext cx="5083723" cy="306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92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7592" y="1322360"/>
            <a:ext cx="11419582" cy="560153"/>
          </a:xfrm>
        </p:spPr>
        <p:txBody>
          <a:bodyPr lIns="0" tIns="0" rIns="0" bIns="0"/>
          <a:lstStyle>
            <a:lvl1pPr>
              <a:defRPr sz="364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702" y="1923993"/>
            <a:ext cx="7471448" cy="306559"/>
          </a:xfrm>
        </p:spPr>
        <p:txBody>
          <a:bodyPr lIns="0" tIns="0" rIns="0" bIns="0"/>
          <a:lstStyle>
            <a:lvl1pPr>
              <a:defRPr sz="1992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7592" y="1322360"/>
            <a:ext cx="11419582" cy="560153"/>
          </a:xfrm>
        </p:spPr>
        <p:txBody>
          <a:bodyPr lIns="0" tIns="0" rIns="0" bIns="0"/>
          <a:lstStyle>
            <a:lvl1pPr>
              <a:defRPr sz="364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0880" y="1787652"/>
            <a:ext cx="6010656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6064" y="1787652"/>
            <a:ext cx="6010656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7592" y="1322360"/>
            <a:ext cx="11419582" cy="560153"/>
          </a:xfrm>
        </p:spPr>
        <p:txBody>
          <a:bodyPr lIns="0" tIns="0" rIns="0" bIns="0"/>
          <a:lstStyle>
            <a:lvl1pPr>
              <a:defRPr sz="364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7592" y="1322360"/>
            <a:ext cx="11419582" cy="40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702" y="1923993"/>
            <a:ext cx="747144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97984" y="7228332"/>
            <a:ext cx="44216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90880" y="7228332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48672" y="7228332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28056">
        <a:defRPr>
          <a:latin typeface="+mn-lt"/>
          <a:ea typeface="+mn-ea"/>
          <a:cs typeface="+mn-cs"/>
        </a:defRPr>
      </a:lvl2pPr>
      <a:lvl3pPr marL="1256111">
        <a:defRPr>
          <a:latin typeface="+mn-lt"/>
          <a:ea typeface="+mn-ea"/>
          <a:cs typeface="+mn-cs"/>
        </a:defRPr>
      </a:lvl3pPr>
      <a:lvl4pPr marL="1884167">
        <a:defRPr>
          <a:latin typeface="+mn-lt"/>
          <a:ea typeface="+mn-ea"/>
          <a:cs typeface="+mn-cs"/>
        </a:defRPr>
      </a:lvl4pPr>
      <a:lvl5pPr marL="2512223">
        <a:defRPr>
          <a:latin typeface="+mn-lt"/>
          <a:ea typeface="+mn-ea"/>
          <a:cs typeface="+mn-cs"/>
        </a:defRPr>
      </a:lvl5pPr>
      <a:lvl6pPr marL="3140278">
        <a:defRPr>
          <a:latin typeface="+mn-lt"/>
          <a:ea typeface="+mn-ea"/>
          <a:cs typeface="+mn-cs"/>
        </a:defRPr>
      </a:lvl6pPr>
      <a:lvl7pPr marL="3768334">
        <a:defRPr>
          <a:latin typeface="+mn-lt"/>
          <a:ea typeface="+mn-ea"/>
          <a:cs typeface="+mn-cs"/>
        </a:defRPr>
      </a:lvl7pPr>
      <a:lvl8pPr marL="4396389">
        <a:defRPr>
          <a:latin typeface="+mn-lt"/>
          <a:ea typeface="+mn-ea"/>
          <a:cs typeface="+mn-cs"/>
        </a:defRPr>
      </a:lvl8pPr>
      <a:lvl9pPr marL="502444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28056">
        <a:defRPr>
          <a:latin typeface="+mn-lt"/>
          <a:ea typeface="+mn-ea"/>
          <a:cs typeface="+mn-cs"/>
        </a:defRPr>
      </a:lvl2pPr>
      <a:lvl3pPr marL="1256111">
        <a:defRPr>
          <a:latin typeface="+mn-lt"/>
          <a:ea typeface="+mn-ea"/>
          <a:cs typeface="+mn-cs"/>
        </a:defRPr>
      </a:lvl3pPr>
      <a:lvl4pPr marL="1884167">
        <a:defRPr>
          <a:latin typeface="+mn-lt"/>
          <a:ea typeface="+mn-ea"/>
          <a:cs typeface="+mn-cs"/>
        </a:defRPr>
      </a:lvl4pPr>
      <a:lvl5pPr marL="2512223">
        <a:defRPr>
          <a:latin typeface="+mn-lt"/>
          <a:ea typeface="+mn-ea"/>
          <a:cs typeface="+mn-cs"/>
        </a:defRPr>
      </a:lvl5pPr>
      <a:lvl6pPr marL="3140278">
        <a:defRPr>
          <a:latin typeface="+mn-lt"/>
          <a:ea typeface="+mn-ea"/>
          <a:cs typeface="+mn-cs"/>
        </a:defRPr>
      </a:lvl6pPr>
      <a:lvl7pPr marL="3768334">
        <a:defRPr>
          <a:latin typeface="+mn-lt"/>
          <a:ea typeface="+mn-ea"/>
          <a:cs typeface="+mn-cs"/>
        </a:defRPr>
      </a:lvl7pPr>
      <a:lvl8pPr marL="4396389">
        <a:defRPr>
          <a:latin typeface="+mn-lt"/>
          <a:ea typeface="+mn-ea"/>
          <a:cs typeface="+mn-cs"/>
        </a:defRPr>
      </a:lvl8pPr>
      <a:lvl9pPr marL="502444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11" y="6666811"/>
            <a:ext cx="13810489" cy="1105589"/>
          </a:xfrm>
          <a:prstGeom prst="rect">
            <a:avLst/>
          </a:prstGeom>
          <a:solidFill>
            <a:schemeClr val="tx2"/>
          </a:solidFill>
        </p:spPr>
      </p:sp>
      <p:grpSp>
        <p:nvGrpSpPr>
          <p:cNvPr id="11" name="Group 11"/>
          <p:cNvGrpSpPr/>
          <p:nvPr/>
        </p:nvGrpSpPr>
        <p:grpSpPr>
          <a:xfrm>
            <a:off x="690881" y="1774760"/>
            <a:ext cx="8561761" cy="3510113"/>
            <a:chOff x="-152400" y="1484991"/>
            <a:chExt cx="15108991" cy="6194319"/>
          </a:xfrm>
        </p:grpSpPr>
        <p:sp>
          <p:nvSpPr>
            <p:cNvPr id="12" name="TextBox 12"/>
            <p:cNvSpPr txBox="1"/>
            <p:nvPr/>
          </p:nvSpPr>
          <p:spPr>
            <a:xfrm>
              <a:off x="-152400" y="2723201"/>
              <a:ext cx="15108991" cy="4956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44"/>
                </a:lnSpc>
              </a:pPr>
              <a:endParaRPr lang="tr-TR" sz="6120" spc="-122" dirty="0">
                <a:solidFill>
                  <a:schemeClr val="tx2"/>
                </a:solidFill>
                <a:latin typeface="Roboto Bold"/>
              </a:endParaRPr>
            </a:p>
            <a:p>
              <a:pPr algn="ctr">
                <a:lnSpc>
                  <a:spcPts val="7344"/>
                </a:lnSpc>
              </a:pPr>
              <a:r>
                <a:rPr lang="tr-TR" sz="6120" spc="-122" dirty="0">
                  <a:solidFill>
                    <a:schemeClr val="tx2"/>
                  </a:solidFill>
                  <a:latin typeface="Roboto Bold"/>
                </a:rPr>
                <a:t>Makine Öğrenmesi</a:t>
              </a:r>
            </a:p>
            <a:p>
              <a:pPr algn="ctr">
                <a:lnSpc>
                  <a:spcPts val="7344"/>
                </a:lnSpc>
              </a:pPr>
              <a:endParaRPr lang="en-US" sz="6120" spc="-122" dirty="0">
                <a:solidFill>
                  <a:schemeClr val="tx2"/>
                </a:solidFill>
                <a:latin typeface="Roboto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87787" y="1484991"/>
              <a:ext cx="10432614" cy="673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2"/>
                </a:lnSpc>
              </a:pPr>
              <a:r>
                <a:rPr lang="tr-TR" sz="3200" dirty="0">
                  <a:solidFill>
                    <a:schemeClr val="tx2"/>
                  </a:solidFill>
                  <a:latin typeface="Roboto Bold"/>
                </a:rPr>
                <a:t>Mühendishane 2.0 GEN-AI</a:t>
              </a:r>
              <a:endParaRPr lang="en-US" sz="3200" dirty="0">
                <a:solidFill>
                  <a:schemeClr val="tx2"/>
                </a:solidFill>
                <a:latin typeface="Roboto Bold"/>
              </a:endParaRPr>
            </a:p>
          </p:txBody>
        </p:sp>
      </p:grpSp>
      <p:pic>
        <p:nvPicPr>
          <p:cNvPr id="1026" name="Picture 2" descr="2024: The year of generative AI">
            <a:extLst>
              <a:ext uri="{FF2B5EF4-FFF2-40B4-BE49-F238E27FC236}">
                <a16:creationId xmlns:a16="http://schemas.microsoft.com/office/drawing/2014/main" id="{C39202D6-F35A-EC2D-7D7E-725319AB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2118086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01" y="364158"/>
            <a:ext cx="10671699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/>
              <a:t>Sınıflandırma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4"/>
            <a:ext cx="11744088" cy="5182464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Yeni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kayıtların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önceden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belirlenmiş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sınıflara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atanmasına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b="1" spc="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denir.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Bir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modeli,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tahmin</a:t>
            </a:r>
            <a:r>
              <a:rPr sz="1992" b="1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değişkenleri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(predictors)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yardımıyla,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hedef</a:t>
            </a:r>
            <a:r>
              <a:rPr sz="1992" b="1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(class)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değişkeninin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hesap 	</a:t>
            </a:r>
            <a:r>
              <a:rPr sz="1992" dirty="0">
                <a:latin typeface="Calibri"/>
                <a:cs typeface="Calibri"/>
              </a:rPr>
              <a:t>edildiği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fonksiyondur.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Genellikle,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test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setlerine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bölünür,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inşa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edilir,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test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model 	</a:t>
            </a:r>
            <a:r>
              <a:rPr sz="1992" dirty="0">
                <a:latin typeface="Calibri"/>
                <a:cs typeface="Calibri"/>
              </a:rPr>
              <a:t>doğrulama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yapılır.</a:t>
            </a:r>
            <a:endParaRPr sz="1992">
              <a:latin typeface="Calibri"/>
              <a:cs typeface="Calibri"/>
            </a:endParaRPr>
          </a:p>
          <a:p>
            <a:pPr marL="274774" marR="7851" indent="-258201">
              <a:lnSpc>
                <a:spcPts val="2212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Eğitim</a:t>
            </a:r>
            <a:r>
              <a:rPr sz="1992" b="1" spc="1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seti</a:t>
            </a:r>
            <a:r>
              <a:rPr sz="1992" b="1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(training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set)</a:t>
            </a:r>
            <a:r>
              <a:rPr sz="1992" b="1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modelinin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elde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edileceği</a:t>
            </a:r>
            <a:r>
              <a:rPr sz="1992" b="1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kayıtları</a:t>
            </a:r>
            <a:r>
              <a:rPr sz="1992" b="1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içerir.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setindeki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kayıt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bir 	</a:t>
            </a:r>
            <a:r>
              <a:rPr sz="1992" dirty="0">
                <a:latin typeface="Calibri"/>
                <a:cs typeface="Calibri"/>
              </a:rPr>
              <a:t>tanesi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(class)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özniteliği</a:t>
            </a:r>
            <a:r>
              <a:rPr sz="1992" b="1" spc="6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olan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özniteliklerden</a:t>
            </a:r>
            <a:r>
              <a:rPr sz="1992" b="1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oluşur.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07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spc="-14" dirty="0">
                <a:latin typeface="Calibri"/>
                <a:cs typeface="Calibri"/>
              </a:rPr>
              <a:t>Test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seti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modelinin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doğruluğunu</a:t>
            </a:r>
            <a:r>
              <a:rPr sz="1992" b="1" spc="2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belirlemek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için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kullanılır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için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kullanılabilecek</a:t>
            </a:r>
            <a:r>
              <a:rPr sz="1992" b="1" spc="20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öğrenmesi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algoritmaları:</a:t>
            </a:r>
            <a:endParaRPr sz="1992">
              <a:latin typeface="Calibri"/>
              <a:cs typeface="Calibri"/>
            </a:endParaRPr>
          </a:p>
          <a:p>
            <a:pPr marL="793793" lvl="1" indent="-257328">
              <a:spcBef>
                <a:spcPts val="433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Karar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ağaçları</a:t>
            </a:r>
            <a:r>
              <a:rPr sz="1580" spc="-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(ID3,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Rnd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Tree,</a:t>
            </a:r>
            <a:r>
              <a:rPr sz="1580" spc="-41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J48)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Kural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tabanlı</a:t>
            </a:r>
            <a:r>
              <a:rPr sz="1580" spc="-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sınıflayıcılar</a:t>
            </a:r>
            <a:r>
              <a:rPr sz="1580" spc="-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(C4.5,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C-</a:t>
            </a:r>
            <a:r>
              <a:rPr sz="1580" spc="-48" dirty="0">
                <a:latin typeface="Calibri"/>
                <a:cs typeface="Calibri"/>
              </a:rPr>
              <a:t>RT,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Decision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Table)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Örnek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tabanlı</a:t>
            </a:r>
            <a:r>
              <a:rPr sz="1580" spc="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sınıflayıcılar</a:t>
            </a:r>
            <a:r>
              <a:rPr sz="1580" spc="14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(k-</a:t>
            </a:r>
            <a:r>
              <a:rPr sz="1580" dirty="0">
                <a:latin typeface="Calibri"/>
                <a:cs typeface="Calibri"/>
              </a:rPr>
              <a:t>NN,</a:t>
            </a:r>
            <a:r>
              <a:rPr sz="1580" spc="-41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KStar, LWL)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Bayes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sınıflayıcı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(Naive</a:t>
            </a:r>
            <a:r>
              <a:rPr sz="1580" spc="-62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bayes,</a:t>
            </a:r>
            <a:r>
              <a:rPr sz="1580" spc="-4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Naive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bayes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continuous,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Bayes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Net)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9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spc="-27" dirty="0">
                <a:latin typeface="Calibri"/>
                <a:cs typeface="Calibri"/>
              </a:rPr>
              <a:t>Yapay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sinir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ağları (Multilayer</a:t>
            </a:r>
            <a:r>
              <a:rPr sz="1580" spc="41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perceptron,</a:t>
            </a:r>
            <a:r>
              <a:rPr sz="1580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Perceptron,</a:t>
            </a:r>
            <a:r>
              <a:rPr sz="1580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LVQ)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Destek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vektör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makineleri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(CVM,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C-</a:t>
            </a:r>
            <a:r>
              <a:rPr sz="1580" dirty="0">
                <a:latin typeface="Calibri"/>
                <a:cs typeface="Calibri"/>
              </a:rPr>
              <a:t>SVC,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SMO)</a:t>
            </a:r>
            <a:endParaRPr sz="158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80080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01" y="3927728"/>
            <a:ext cx="3291667" cy="34343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9229" y="364158"/>
            <a:ext cx="1119737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Sınıflandırma</a:t>
            </a:r>
            <a:r>
              <a:rPr sz="4533" spc="-192" dirty="0"/>
              <a:t> </a:t>
            </a:r>
            <a:r>
              <a:rPr sz="4533" dirty="0"/>
              <a:t>ve</a:t>
            </a:r>
            <a:r>
              <a:rPr sz="4533" spc="-144" dirty="0"/>
              <a:t> </a:t>
            </a:r>
            <a:r>
              <a:rPr sz="4533" spc="-14" dirty="0"/>
              <a:t>Regresyon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0" y="1186333"/>
            <a:ext cx="11593176" cy="2156635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aynı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görevi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yerine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getirdiği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sıklıkla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sınıflayıcı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ele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alınır.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Aralarındaki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önemli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fark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değişkenle</a:t>
            </a:r>
            <a:r>
              <a:rPr sz="1992" b="1" spc="2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ilgilidir.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Eğer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değişkenin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türü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NOMINAL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(categorical)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SINIFLANDIRMA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Eğer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değişken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türü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SÜREKLİ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(continuous)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REGRESYON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Dolayısıyla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regresyon,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sonuçta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sürekli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üretir.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Sadece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lojistik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nominal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üretir.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274" y="3751572"/>
            <a:ext cx="7390935" cy="38318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229" y="3689029"/>
            <a:ext cx="2795182" cy="31579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01" y="364158"/>
            <a:ext cx="11052699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/>
              <a:t>Kümeleme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8"/>
            <a:ext cx="11743215" cy="4375187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6978" indent="-258201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Elimizde,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verileri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sunan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noktalar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noktalar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arasındaki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benzerliği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ölçen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benzerlik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ölçümü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varken, 	</a:t>
            </a:r>
            <a:r>
              <a:rPr sz="1992" dirty="0">
                <a:latin typeface="Calibri"/>
                <a:cs typeface="Calibri"/>
              </a:rPr>
              <a:t>kümelemenin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amacı;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30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Birbirine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çok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benzeyen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noktalar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aynı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kümede,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Birbirine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benzemeyen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noktalar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farklı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kümelerdedir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gibi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özellikleri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sağlayan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kümeleri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bulmaktır.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Benzerlik</a:t>
            </a:r>
            <a:r>
              <a:rPr sz="1992" b="1" spc="15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Ölçümleri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spc="-69" dirty="0">
                <a:latin typeface="Calibri"/>
                <a:cs typeface="Calibri"/>
              </a:rPr>
              <a:t>: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9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Eğer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öznitelikler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sürekli</a:t>
            </a:r>
            <a:r>
              <a:rPr sz="1992" b="1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değerler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zaman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Euclidean</a:t>
            </a:r>
            <a:r>
              <a:rPr sz="1992" b="1" spc="2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Distance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Diğerlerinde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probleme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uygun</a:t>
            </a:r>
            <a:r>
              <a:rPr sz="1992" b="1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ölçümler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Kümeleme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algoritmaları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b="1" spc="-69" dirty="0">
                <a:latin typeface="Calibri"/>
                <a:cs typeface="Calibri"/>
              </a:rPr>
              <a:t>: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Merkez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tabanlı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kümeleleme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(k-means,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k-medoids)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Hiyerarşik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(Hierarchical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clusterer)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YSA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(Kohonen-</a:t>
            </a:r>
            <a:r>
              <a:rPr sz="1992" spc="-27" dirty="0">
                <a:latin typeface="Calibri"/>
                <a:cs typeface="Calibri"/>
              </a:rPr>
              <a:t>SOM)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80080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2443" y="3728825"/>
            <a:ext cx="2840844" cy="3524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799" y="364158"/>
            <a:ext cx="11582401" cy="64559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17446">
              <a:spcBef>
                <a:spcPts val="172"/>
              </a:spcBef>
            </a:pPr>
            <a:r>
              <a:rPr sz="4052" spc="-41" dirty="0"/>
              <a:t>Yapay</a:t>
            </a:r>
            <a:r>
              <a:rPr sz="4052" spc="-96" dirty="0"/>
              <a:t> </a:t>
            </a:r>
            <a:r>
              <a:rPr sz="4052" dirty="0"/>
              <a:t>Zeka</a:t>
            </a:r>
            <a:r>
              <a:rPr sz="4052" spc="-96" dirty="0"/>
              <a:t> </a:t>
            </a:r>
            <a:r>
              <a:rPr sz="4052" dirty="0"/>
              <a:t>ve</a:t>
            </a:r>
            <a:r>
              <a:rPr sz="4052" spc="-55" dirty="0"/>
              <a:t> </a:t>
            </a:r>
            <a:r>
              <a:rPr sz="4052" dirty="0"/>
              <a:t>Makine</a:t>
            </a:r>
            <a:r>
              <a:rPr sz="4052" spc="-96" dirty="0"/>
              <a:t> </a:t>
            </a:r>
            <a:r>
              <a:rPr sz="4052" dirty="0"/>
              <a:t>Öğrenmesi</a:t>
            </a:r>
            <a:r>
              <a:rPr sz="4052" spc="-103" dirty="0"/>
              <a:t> </a:t>
            </a:r>
            <a:r>
              <a:rPr sz="4052" dirty="0"/>
              <a:t>Arasındaki</a:t>
            </a:r>
            <a:r>
              <a:rPr sz="4052" spc="-62" dirty="0"/>
              <a:t> </a:t>
            </a:r>
            <a:r>
              <a:rPr sz="4052" spc="-14" dirty="0"/>
              <a:t>Farklar</a:t>
            </a:r>
            <a:endParaRPr sz="4052" dirty="0"/>
          </a:p>
        </p:txBody>
      </p:sp>
      <p:sp>
        <p:nvSpPr>
          <p:cNvPr id="3" name="object 3"/>
          <p:cNvSpPr txBox="1"/>
          <p:nvPr/>
        </p:nvSpPr>
        <p:spPr>
          <a:xfrm>
            <a:off x="4450200" y="1297808"/>
            <a:ext cx="8335921" cy="5015299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10468" indent="-258201" algn="just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157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zekada</a:t>
            </a:r>
            <a:r>
              <a:rPr sz="1992" spc="165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amaç</a:t>
            </a:r>
            <a:r>
              <a:rPr sz="1992" b="1" spc="172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doğruluk</a:t>
            </a:r>
            <a:r>
              <a:rPr sz="1992" spc="157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değil</a:t>
            </a:r>
            <a:r>
              <a:rPr sz="1992" spc="172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başarı</a:t>
            </a:r>
            <a:r>
              <a:rPr sz="1992" b="1" spc="172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şansını</a:t>
            </a:r>
            <a:r>
              <a:rPr sz="1992" b="1" spc="172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arttırmaktır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r>
              <a:rPr sz="1992" spc="165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Makine 	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</a:t>
            </a:r>
            <a:r>
              <a:rPr sz="1992" spc="151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başarıyı</a:t>
            </a:r>
            <a:r>
              <a:rPr sz="1992" spc="131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önemsemez.</a:t>
            </a:r>
            <a:r>
              <a:rPr sz="1992" spc="12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Amaç</a:t>
            </a:r>
            <a:r>
              <a:rPr sz="1992" spc="151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doğruluğu</a:t>
            </a:r>
            <a:r>
              <a:rPr sz="1992" b="1" spc="7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arttırmaktır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100"/>
              </a:lnSpc>
              <a:spcBef>
                <a:spcPts val="10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40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</a:t>
            </a:r>
            <a:r>
              <a:rPr sz="1992" spc="43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akıllı</a:t>
            </a:r>
            <a:r>
              <a:rPr sz="1992" spc="43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çalışan</a:t>
            </a:r>
            <a:r>
              <a:rPr sz="1992" spc="41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bir</a:t>
            </a:r>
            <a:r>
              <a:rPr sz="1992" b="1" spc="42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bilgisayar</a:t>
            </a:r>
            <a:r>
              <a:rPr sz="1992" b="1" spc="398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programıdır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r>
              <a:rPr sz="1992" spc="40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</a:t>
            </a:r>
            <a:r>
              <a:rPr sz="1992" spc="41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</a:t>
            </a:r>
            <a:r>
              <a:rPr sz="1992" spc="41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spc="-34" dirty="0">
                <a:solidFill>
                  <a:srgbClr val="494949"/>
                </a:solidFill>
                <a:latin typeface="Calibri"/>
                <a:cs typeface="Calibri"/>
              </a:rPr>
              <a:t>ise 	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makinenin</a:t>
            </a:r>
            <a:r>
              <a:rPr sz="1992" b="1" spc="41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veri</a:t>
            </a:r>
            <a:r>
              <a:rPr sz="1992" b="1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aldığı</a:t>
            </a:r>
            <a:r>
              <a:rPr sz="1992" b="1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(topladığı)</a:t>
            </a:r>
            <a:r>
              <a:rPr sz="1992" b="1" spc="41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ve</a:t>
            </a:r>
            <a:r>
              <a:rPr sz="1992" b="1" spc="398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bu</a:t>
            </a:r>
            <a:r>
              <a:rPr sz="1992" b="1" spc="41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veriler</a:t>
            </a:r>
            <a:r>
              <a:rPr sz="1992" b="1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doğrultusunda</a:t>
            </a:r>
            <a:r>
              <a:rPr sz="1992" b="1" spc="41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öğrenen</a:t>
            </a:r>
            <a:r>
              <a:rPr sz="1992" b="1" spc="41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34" dirty="0">
                <a:solidFill>
                  <a:srgbClr val="494949"/>
                </a:solidFill>
                <a:latin typeface="Calibri"/>
                <a:cs typeface="Calibri"/>
              </a:rPr>
              <a:t>bir 	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konsepttir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31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zekada</a:t>
            </a:r>
            <a:r>
              <a:rPr sz="1992" spc="330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amaç</a:t>
            </a:r>
            <a:r>
              <a:rPr sz="1992" spc="34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karmaşık</a:t>
            </a:r>
            <a:r>
              <a:rPr sz="1992" spc="33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problemleri</a:t>
            </a:r>
            <a:r>
              <a:rPr sz="1992" spc="30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çözmek</a:t>
            </a:r>
            <a:r>
              <a:rPr sz="1992" spc="33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için</a:t>
            </a:r>
            <a:r>
              <a:rPr sz="1992" spc="31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doğal</a:t>
            </a:r>
            <a:r>
              <a:rPr sz="1992" b="1" spc="33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zekayı</a:t>
            </a:r>
            <a:r>
              <a:rPr sz="1992" b="1" spc="30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simule 	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etmektir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r>
              <a:rPr sz="1992" spc="56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</a:t>
            </a:r>
            <a:r>
              <a:rPr sz="1992" spc="59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öğrenmesindeki</a:t>
            </a:r>
            <a:r>
              <a:rPr sz="1992" spc="591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amaç</a:t>
            </a:r>
            <a:r>
              <a:rPr sz="1992" spc="57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makinenin</a:t>
            </a:r>
            <a:r>
              <a:rPr sz="1992" spc="58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performansını</a:t>
            </a:r>
            <a:r>
              <a:rPr sz="1992" spc="56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en</a:t>
            </a:r>
            <a:r>
              <a:rPr sz="1992" spc="60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spc="-34" dirty="0">
                <a:solidFill>
                  <a:srgbClr val="494949"/>
                </a:solidFill>
                <a:latin typeface="Calibri"/>
                <a:cs typeface="Calibri"/>
              </a:rPr>
              <a:t>üst 	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düzeye</a:t>
            </a:r>
            <a:r>
              <a:rPr sz="1992" spc="22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çıkarmak</a:t>
            </a:r>
            <a:r>
              <a:rPr sz="1992" spc="20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için</a:t>
            </a:r>
            <a:r>
              <a:rPr sz="1992" spc="1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belirli</a:t>
            </a:r>
            <a:r>
              <a:rPr sz="1992" spc="19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bir</a:t>
            </a:r>
            <a:r>
              <a:rPr sz="1992" spc="227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görev</a:t>
            </a:r>
            <a:r>
              <a:rPr sz="1992" spc="220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doğrultusunda</a:t>
            </a:r>
            <a:r>
              <a:rPr sz="1992" spc="19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toplanan</a:t>
            </a:r>
            <a:r>
              <a:rPr sz="1992" spc="21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verilerden</a:t>
            </a:r>
            <a:r>
              <a:rPr sz="1992" spc="21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spc="-34" dirty="0">
                <a:solidFill>
                  <a:srgbClr val="494949"/>
                </a:solidFill>
                <a:latin typeface="Calibri"/>
                <a:cs typeface="Calibri"/>
              </a:rPr>
              <a:t>bir 	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şeyler</a:t>
            </a:r>
            <a:r>
              <a:rPr sz="1992" spc="8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öğrenmektir.</a:t>
            </a:r>
            <a:endParaRPr sz="1992" dirty="0">
              <a:latin typeface="Calibri"/>
              <a:cs typeface="Calibri"/>
            </a:endParaRPr>
          </a:p>
          <a:p>
            <a:pPr marL="274774" marR="9595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51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</a:t>
            </a:r>
            <a:r>
              <a:rPr sz="1992" spc="52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karar</a:t>
            </a:r>
            <a:r>
              <a:rPr sz="1992" b="1" spc="54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verir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r>
              <a:rPr sz="1992" spc="52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</a:t>
            </a:r>
            <a:r>
              <a:rPr sz="1992" spc="54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öğrenmesi,</a:t>
            </a:r>
            <a:r>
              <a:rPr sz="1992" spc="52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sistemin</a:t>
            </a:r>
            <a:r>
              <a:rPr sz="1992" spc="51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toplanan</a:t>
            </a:r>
            <a:r>
              <a:rPr sz="1992" b="1" spc="53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verilerden 	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yeni</a:t>
            </a:r>
            <a:r>
              <a:rPr sz="1992" b="1" spc="5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şeyler</a:t>
            </a:r>
            <a:r>
              <a:rPr sz="1992" b="1" spc="8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öğrenmesidir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  <a:p>
            <a:pPr marL="275647" indent="-258201">
              <a:lnSpc>
                <a:spcPts val="2301"/>
              </a:lnSpc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6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</a:t>
            </a:r>
            <a:r>
              <a:rPr sz="1992" spc="8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en</a:t>
            </a:r>
            <a:r>
              <a:rPr sz="1992" b="1" spc="8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uygun</a:t>
            </a:r>
            <a:r>
              <a:rPr sz="1992" b="1" spc="8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çözümü</a:t>
            </a:r>
            <a:r>
              <a:rPr sz="1992" b="1" spc="8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bulmak</a:t>
            </a:r>
            <a:r>
              <a:rPr sz="1992" b="1" spc="10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için</a:t>
            </a:r>
            <a:r>
              <a:rPr sz="1992" b="1" spc="8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çalışır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,</a:t>
            </a:r>
            <a:r>
              <a:rPr sz="1992" spc="89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</a:t>
            </a:r>
            <a:r>
              <a:rPr sz="1992" spc="110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</a:t>
            </a:r>
            <a:r>
              <a:rPr sz="1992" spc="7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optimal</a:t>
            </a:r>
            <a:endParaRPr sz="1992" dirty="0">
              <a:latin typeface="Calibri"/>
              <a:cs typeface="Calibri"/>
            </a:endParaRPr>
          </a:p>
          <a:p>
            <a:pPr marL="276519">
              <a:lnSpc>
                <a:spcPts val="2301"/>
              </a:lnSpc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olup</a:t>
            </a:r>
            <a:r>
              <a:rPr sz="1992" spc="12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olmamasına</a:t>
            </a:r>
            <a:r>
              <a:rPr sz="1992" spc="103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yönelik</a:t>
            </a:r>
            <a:r>
              <a:rPr sz="1992" spc="76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olarak</a:t>
            </a:r>
            <a:r>
              <a:rPr sz="1992" spc="110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sadece</a:t>
            </a:r>
            <a:r>
              <a:rPr sz="1992" b="1" spc="3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bir</a:t>
            </a:r>
            <a:r>
              <a:rPr sz="1992" b="1" spc="5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çözüm</a:t>
            </a:r>
            <a:r>
              <a:rPr sz="1992" b="1" spc="3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bulur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  <a:p>
            <a:pPr marL="274774" marR="7851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Yapay</a:t>
            </a:r>
            <a:r>
              <a:rPr sz="1992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zeka,</a:t>
            </a:r>
            <a:r>
              <a:rPr sz="1992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zekaya</a:t>
            </a:r>
            <a:r>
              <a:rPr sz="1992" b="1" spc="40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veya</a:t>
            </a:r>
            <a:r>
              <a:rPr sz="1992" b="1" spc="364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bilgeliğe</a:t>
            </a:r>
            <a:r>
              <a:rPr sz="1992" b="1" spc="38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yol</a:t>
            </a:r>
            <a:r>
              <a:rPr sz="1992" b="1" spc="38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açar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r>
              <a:rPr sz="1992" spc="392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Makine</a:t>
            </a:r>
            <a:r>
              <a:rPr sz="1992" spc="398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dirty="0">
                <a:solidFill>
                  <a:srgbClr val="494949"/>
                </a:solidFill>
                <a:latin typeface="Calibri"/>
                <a:cs typeface="Calibri"/>
              </a:rPr>
              <a:t>öğrenmesi</a:t>
            </a:r>
            <a:r>
              <a:rPr sz="1992" spc="38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494949"/>
                </a:solidFill>
                <a:latin typeface="Calibri"/>
                <a:cs typeface="Calibri"/>
              </a:rPr>
              <a:t>bilgiye</a:t>
            </a:r>
            <a:r>
              <a:rPr sz="1992" b="1" spc="38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992" b="1" spc="-34" dirty="0">
                <a:solidFill>
                  <a:srgbClr val="494949"/>
                </a:solidFill>
                <a:latin typeface="Calibri"/>
                <a:cs typeface="Calibri"/>
              </a:rPr>
              <a:t>yol 	</a:t>
            </a:r>
            <a:r>
              <a:rPr sz="1992" b="1" spc="-14" dirty="0">
                <a:solidFill>
                  <a:srgbClr val="494949"/>
                </a:solidFill>
                <a:latin typeface="Calibri"/>
                <a:cs typeface="Calibri"/>
              </a:rPr>
              <a:t>açar</a:t>
            </a:r>
            <a:r>
              <a:rPr sz="1992" spc="-14" dirty="0">
                <a:solidFill>
                  <a:srgbClr val="494949"/>
                </a:solidFill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80080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214" y="2380918"/>
            <a:ext cx="3576661" cy="35465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67" y="364158"/>
            <a:ext cx="11814633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31" dirty="0"/>
              <a:t> </a:t>
            </a:r>
            <a:r>
              <a:rPr sz="4533" spc="-14" dirty="0"/>
              <a:t>Öğrenmesinin</a:t>
            </a:r>
            <a:r>
              <a:rPr sz="4533" spc="-137" dirty="0"/>
              <a:t> </a:t>
            </a:r>
            <a:r>
              <a:rPr sz="4533" dirty="0"/>
              <a:t>Başlıca</a:t>
            </a:r>
            <a:r>
              <a:rPr sz="4533" spc="-131" dirty="0"/>
              <a:t> </a:t>
            </a:r>
            <a:r>
              <a:rPr sz="4533" dirty="0"/>
              <a:t>Kullanım</a:t>
            </a:r>
            <a:r>
              <a:rPr sz="4533" spc="-124" dirty="0"/>
              <a:t> </a:t>
            </a:r>
            <a:r>
              <a:rPr sz="4533" spc="-14" dirty="0"/>
              <a:t>Alanları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67" y="1200844"/>
            <a:ext cx="3534602" cy="6086919"/>
          </a:xfrm>
          <a:prstGeom prst="rect">
            <a:avLst/>
          </a:prstGeom>
        </p:spPr>
        <p:txBody>
          <a:bodyPr vert="horz" wrap="square" lIns="0" tIns="56701" rIns="0" bIns="0" rtlCol="0">
            <a:spAutoFit/>
          </a:bodyPr>
          <a:lstStyle/>
          <a:p>
            <a:pPr marL="277391" indent="-259945" algn="l">
              <a:spcBef>
                <a:spcPts val="446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Sosyal</a:t>
            </a:r>
            <a:r>
              <a:rPr sz="2267" spc="-76" dirty="0">
                <a:latin typeface="Calibri"/>
                <a:cs typeface="Calibri"/>
              </a:rPr>
              <a:t> </a:t>
            </a:r>
            <a:r>
              <a:rPr sz="2267" spc="-27" dirty="0">
                <a:latin typeface="Calibri"/>
                <a:cs typeface="Calibri"/>
              </a:rPr>
              <a:t>medya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0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Lojistik</a:t>
            </a:r>
            <a:r>
              <a:rPr sz="2267" spc="-55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ve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Üretim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1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Finans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1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Sağlık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30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İnsan</a:t>
            </a:r>
            <a:r>
              <a:rPr sz="2267" spc="-41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Kaynakları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0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Satış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ve</a:t>
            </a:r>
            <a:r>
              <a:rPr sz="2267" spc="-55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Pazarlama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1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Spam</a:t>
            </a:r>
            <a:r>
              <a:rPr sz="2267" spc="-14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mail</a:t>
            </a:r>
            <a:r>
              <a:rPr sz="2267" spc="-14" dirty="0">
                <a:latin typeface="Calibri"/>
                <a:cs typeface="Calibri"/>
              </a:rPr>
              <a:t> saptama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0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Yüz</a:t>
            </a:r>
            <a:r>
              <a:rPr sz="2267" spc="-89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tanıma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3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Rakam</a:t>
            </a:r>
            <a:r>
              <a:rPr sz="2267" spc="-69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tanıma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0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Ses</a:t>
            </a:r>
            <a:r>
              <a:rPr sz="2267" spc="-55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tanıma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1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Ürün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önerileri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0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Hastalık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tanısı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30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27" dirty="0">
                <a:latin typeface="Calibri"/>
                <a:cs typeface="Calibri"/>
              </a:rPr>
              <a:t>Trafik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tahmini</a:t>
            </a:r>
            <a:endParaRPr sz="2267" dirty="0">
              <a:latin typeface="Calibri"/>
              <a:cs typeface="Calibri"/>
            </a:endParaRPr>
          </a:p>
          <a:p>
            <a:pPr marL="277391" indent="-259945" algn="l">
              <a:spcBef>
                <a:spcPts val="315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Karakter</a:t>
            </a:r>
            <a:r>
              <a:rPr sz="2267" spc="-76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analizi</a:t>
            </a:r>
            <a:endParaRPr sz="2267" dirty="0">
              <a:latin typeface="Calibri"/>
              <a:cs typeface="Calibri"/>
            </a:endParaRPr>
          </a:p>
          <a:p>
            <a:pPr marL="276519" marR="6978" indent="-259945" algn="l">
              <a:lnSpc>
                <a:spcPct val="70300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  <a:tab pos="1302343" algn="l"/>
                <a:tab pos="2255767" algn="l"/>
              </a:tabLst>
            </a:pPr>
            <a:r>
              <a:rPr sz="2267" spc="-14" dirty="0">
                <a:latin typeface="Calibri"/>
                <a:cs typeface="Calibri"/>
              </a:rPr>
              <a:t>Kredi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27" dirty="0">
                <a:latin typeface="Calibri"/>
                <a:cs typeface="Calibri"/>
              </a:rPr>
              <a:t>kartı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sahtekarlık tespiti</a:t>
            </a:r>
            <a:endParaRPr sz="2267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369" y="1507899"/>
            <a:ext cx="8920725" cy="60525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0820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85" dirty="0"/>
              <a:t> </a:t>
            </a:r>
            <a:r>
              <a:rPr sz="4533" dirty="0"/>
              <a:t>Öğrenmesi</a:t>
            </a:r>
            <a:r>
              <a:rPr sz="4533" spc="-157" dirty="0"/>
              <a:t> </a:t>
            </a:r>
            <a:r>
              <a:rPr sz="4533" spc="-27" dirty="0"/>
              <a:t>(ML)</a:t>
            </a:r>
            <a:endParaRPr sz="453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815" y="1483329"/>
            <a:ext cx="9874792" cy="57705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582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37" dirty="0"/>
              <a:t> </a:t>
            </a:r>
            <a:r>
              <a:rPr sz="4533" spc="-14" dirty="0"/>
              <a:t>Öğrenmesinde</a:t>
            </a:r>
            <a:r>
              <a:rPr sz="4533" spc="-137" dirty="0"/>
              <a:t> </a:t>
            </a:r>
            <a:r>
              <a:rPr sz="4533" spc="-14" dirty="0"/>
              <a:t>Öğrenme</a:t>
            </a:r>
            <a:r>
              <a:rPr sz="4533" spc="-137" dirty="0"/>
              <a:t> </a:t>
            </a:r>
            <a:r>
              <a:rPr sz="4533" spc="-14" dirty="0"/>
              <a:t>Modelleri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5076220" y="1184054"/>
            <a:ext cx="8308879" cy="5900923"/>
          </a:xfrm>
          <a:prstGeom prst="rect">
            <a:avLst/>
          </a:prstGeom>
        </p:spPr>
        <p:txBody>
          <a:bodyPr vert="horz" wrap="square" lIns="0" tIns="125615" rIns="0" bIns="0" rtlCol="0">
            <a:spAutoFit/>
          </a:bodyPr>
          <a:lstStyle/>
          <a:p>
            <a:pPr marL="17446">
              <a:spcBef>
                <a:spcPts val="989"/>
              </a:spcBef>
            </a:pPr>
            <a:r>
              <a:rPr sz="2267" b="1" dirty="0">
                <a:latin typeface="Calibri"/>
                <a:cs typeface="Calibri"/>
              </a:rPr>
              <a:t>Denetimli</a:t>
            </a:r>
            <a:r>
              <a:rPr sz="2267" b="1" spc="-55" dirty="0">
                <a:latin typeface="Calibri"/>
                <a:cs typeface="Calibri"/>
              </a:rPr>
              <a:t> </a:t>
            </a:r>
            <a:r>
              <a:rPr sz="2267" b="1" spc="-14" dirty="0">
                <a:latin typeface="Calibri"/>
                <a:cs typeface="Calibri"/>
              </a:rPr>
              <a:t>Öğrenme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5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Etiketler</a:t>
            </a:r>
            <a:r>
              <a:rPr sz="2267" spc="-55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sağlanmıştır,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güçlü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76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öğrenme</a:t>
            </a:r>
            <a:r>
              <a:rPr sz="2267" spc="-69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sinyali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vardır.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72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Sınıflandırma,</a:t>
            </a:r>
            <a:r>
              <a:rPr sz="2267" spc="-41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Regresyon.</a:t>
            </a:r>
            <a:endParaRPr sz="2267">
              <a:latin typeface="Calibri"/>
              <a:cs typeface="Calibri"/>
            </a:endParaRPr>
          </a:p>
          <a:p>
            <a:pPr marL="17446">
              <a:spcBef>
                <a:spcPts val="859"/>
              </a:spcBef>
            </a:pPr>
            <a:r>
              <a:rPr sz="2267" b="1" dirty="0">
                <a:latin typeface="Calibri"/>
                <a:cs typeface="Calibri"/>
              </a:rPr>
              <a:t>Denetimsiz</a:t>
            </a:r>
            <a:r>
              <a:rPr sz="2267" b="1" spc="-41" dirty="0">
                <a:latin typeface="Calibri"/>
                <a:cs typeface="Calibri"/>
              </a:rPr>
              <a:t> </a:t>
            </a:r>
            <a:r>
              <a:rPr sz="2267" b="1" spc="-14" dirty="0">
                <a:latin typeface="Calibri"/>
                <a:cs typeface="Calibri"/>
              </a:rPr>
              <a:t>öğrenme</a:t>
            </a:r>
            <a:endParaRPr sz="2267">
              <a:latin typeface="Calibri"/>
              <a:cs typeface="Calibri"/>
            </a:endParaRPr>
          </a:p>
          <a:p>
            <a:pPr marL="276519" marR="6978" indent="-259945">
              <a:lnSpc>
                <a:spcPts val="2458"/>
              </a:lnSpc>
              <a:spcBef>
                <a:spcPts val="1154"/>
              </a:spcBef>
              <a:buFont typeface="Arial MT"/>
              <a:buChar char="•"/>
              <a:tabLst>
                <a:tab pos="276519" algn="l"/>
                <a:tab pos="1619860" algn="l"/>
                <a:tab pos="2856781" algn="l"/>
                <a:tab pos="3709017" algn="l"/>
                <a:tab pos="4691225" algn="l"/>
                <a:tab pos="5708328" algn="l"/>
                <a:tab pos="6629476" algn="l"/>
                <a:tab pos="7294168" algn="l"/>
              </a:tabLst>
            </a:pPr>
            <a:r>
              <a:rPr sz="2267" spc="-14" dirty="0">
                <a:latin typeface="Calibri"/>
                <a:cs typeface="Calibri"/>
              </a:rPr>
              <a:t>Doğrudan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öğrenme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bilgisi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yoktur.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Sadece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veride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27" dirty="0">
                <a:latin typeface="Calibri"/>
                <a:cs typeface="Calibri"/>
              </a:rPr>
              <a:t>yapı</a:t>
            </a:r>
            <a:r>
              <a:rPr sz="2267" dirty="0">
                <a:latin typeface="Calibri"/>
                <a:cs typeface="Calibri"/>
              </a:rPr>
              <a:t>	</a:t>
            </a:r>
            <a:r>
              <a:rPr sz="2267" spc="-14" dirty="0">
                <a:latin typeface="Calibri"/>
                <a:cs typeface="Calibri"/>
              </a:rPr>
              <a:t>bulmaya çalışıyoruz.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17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Kümeleme,</a:t>
            </a:r>
            <a:r>
              <a:rPr sz="2267" spc="-103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Boyutluluk</a:t>
            </a:r>
            <a:r>
              <a:rPr sz="2267" spc="-110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azaltma.</a:t>
            </a:r>
            <a:endParaRPr sz="2267">
              <a:latin typeface="Calibri"/>
              <a:cs typeface="Calibri"/>
            </a:endParaRPr>
          </a:p>
          <a:p>
            <a:pPr marL="17446">
              <a:spcBef>
                <a:spcPts val="859"/>
              </a:spcBef>
            </a:pPr>
            <a:r>
              <a:rPr sz="2267" b="1" spc="-27" dirty="0">
                <a:latin typeface="Calibri"/>
                <a:cs typeface="Calibri"/>
              </a:rPr>
              <a:t>Yarı</a:t>
            </a:r>
            <a:r>
              <a:rPr sz="2267" b="1" spc="-76" dirty="0">
                <a:latin typeface="Calibri"/>
                <a:cs typeface="Calibri"/>
              </a:rPr>
              <a:t> </a:t>
            </a:r>
            <a:r>
              <a:rPr sz="2267" b="1" dirty="0">
                <a:latin typeface="Calibri"/>
                <a:cs typeface="Calibri"/>
              </a:rPr>
              <a:t>denetimli</a:t>
            </a:r>
            <a:r>
              <a:rPr sz="2267" b="1" spc="-76" dirty="0">
                <a:latin typeface="Calibri"/>
                <a:cs typeface="Calibri"/>
              </a:rPr>
              <a:t> </a:t>
            </a:r>
            <a:r>
              <a:rPr sz="2267" b="1" spc="-14" dirty="0">
                <a:latin typeface="Calibri"/>
                <a:cs typeface="Calibri"/>
              </a:rPr>
              <a:t>Öğrenme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5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spc="-14" dirty="0">
                <a:latin typeface="Calibri"/>
                <a:cs typeface="Calibri"/>
              </a:rPr>
              <a:t>Verilerin</a:t>
            </a:r>
            <a:r>
              <a:rPr sz="2267" spc="-21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yalnızca</a:t>
            </a:r>
            <a:r>
              <a:rPr sz="2267" spc="-21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kısmının</a:t>
            </a:r>
            <a:r>
              <a:rPr sz="2267" spc="-14" dirty="0">
                <a:latin typeface="Calibri"/>
                <a:cs typeface="Calibri"/>
              </a:rPr>
              <a:t> etiketleri</a:t>
            </a:r>
            <a:r>
              <a:rPr sz="2267" spc="-7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vardır.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72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Örneğin.</a:t>
            </a:r>
            <a:r>
              <a:rPr sz="2267" spc="-82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büyüyen</a:t>
            </a:r>
            <a:r>
              <a:rPr sz="2267" spc="-89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çocuk.</a:t>
            </a:r>
            <a:endParaRPr sz="2267">
              <a:latin typeface="Calibri"/>
              <a:cs typeface="Calibri"/>
            </a:endParaRPr>
          </a:p>
          <a:p>
            <a:pPr marL="17446">
              <a:spcBef>
                <a:spcPts val="859"/>
              </a:spcBef>
            </a:pPr>
            <a:r>
              <a:rPr sz="2267" b="1" spc="-14" dirty="0">
                <a:latin typeface="Calibri"/>
                <a:cs typeface="Calibri"/>
              </a:rPr>
              <a:t>Pekiştirmeli</a:t>
            </a:r>
            <a:r>
              <a:rPr sz="2267" b="1" spc="34" dirty="0">
                <a:latin typeface="Calibri"/>
                <a:cs typeface="Calibri"/>
              </a:rPr>
              <a:t> </a:t>
            </a:r>
            <a:r>
              <a:rPr sz="2267" b="1" spc="-14" dirty="0">
                <a:latin typeface="Calibri"/>
                <a:cs typeface="Calibri"/>
              </a:rPr>
              <a:t>öğrenme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59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Öğrenme</a:t>
            </a:r>
            <a:r>
              <a:rPr sz="2267" spc="-69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bilgisi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(skaler)</a:t>
            </a:r>
            <a:r>
              <a:rPr sz="2267" spc="-27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ödüldür</a:t>
            </a:r>
            <a:r>
              <a:rPr sz="2267" spc="-82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ve</a:t>
            </a:r>
            <a:r>
              <a:rPr sz="2267" spc="-34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48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gecikmeyle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gelebilir.</a:t>
            </a:r>
            <a:endParaRPr sz="2267">
              <a:latin typeface="Calibri"/>
              <a:cs typeface="Calibri"/>
            </a:endParaRPr>
          </a:p>
          <a:p>
            <a:pPr marL="277391" indent="-259945">
              <a:spcBef>
                <a:spcPts val="852"/>
              </a:spcBef>
              <a:buFont typeface="Arial MT"/>
              <a:buChar char="•"/>
              <a:tabLst>
                <a:tab pos="277391" algn="l"/>
              </a:tabLst>
            </a:pPr>
            <a:r>
              <a:rPr sz="2267" dirty="0">
                <a:latin typeface="Calibri"/>
                <a:cs typeface="Calibri"/>
              </a:rPr>
              <a:t>Örneğin.</a:t>
            </a:r>
            <a:r>
              <a:rPr sz="2267" spc="-96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labirentte</a:t>
            </a:r>
            <a:r>
              <a:rPr sz="2267" spc="-55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bir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fare,</a:t>
            </a:r>
            <a:r>
              <a:rPr sz="2267" spc="-41" dirty="0">
                <a:latin typeface="Calibri"/>
                <a:cs typeface="Calibri"/>
              </a:rPr>
              <a:t> </a:t>
            </a:r>
            <a:r>
              <a:rPr sz="2267" dirty="0">
                <a:latin typeface="Calibri"/>
                <a:cs typeface="Calibri"/>
              </a:rPr>
              <a:t>satranç</a:t>
            </a:r>
            <a:r>
              <a:rPr sz="2267" spc="-21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oynamayı</a:t>
            </a:r>
            <a:r>
              <a:rPr sz="2267" spc="-41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öğrenmeye</a:t>
            </a:r>
            <a:r>
              <a:rPr sz="2267" spc="-62" dirty="0">
                <a:latin typeface="Calibri"/>
                <a:cs typeface="Calibri"/>
              </a:rPr>
              <a:t> </a:t>
            </a:r>
            <a:r>
              <a:rPr sz="2267" spc="-14" dirty="0">
                <a:latin typeface="Calibri"/>
                <a:cs typeface="Calibri"/>
              </a:rPr>
              <a:t>çalışıyor.</a:t>
            </a:r>
            <a:endParaRPr sz="226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177" y="1300634"/>
            <a:ext cx="4157840" cy="2200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928" y="3927710"/>
            <a:ext cx="2845473" cy="33417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1" y="364158"/>
            <a:ext cx="114300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72" dirty="0"/>
              <a:t> </a:t>
            </a:r>
            <a:r>
              <a:rPr sz="4533" dirty="0"/>
              <a:t>Öğrenme</a:t>
            </a:r>
            <a:r>
              <a:rPr sz="4533" spc="-172" dirty="0"/>
              <a:t> </a:t>
            </a:r>
            <a:r>
              <a:rPr sz="4533" spc="-14" dirty="0"/>
              <a:t>Türleri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11747577" cy="3804583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9595" indent="-258201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algoritmalarının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türleri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yaklaşımlarına,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girdi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çıktı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türlerine,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çözmeleri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amaçlanan 	</a:t>
            </a:r>
            <a:r>
              <a:rPr sz="1992" dirty="0">
                <a:latin typeface="Calibri"/>
                <a:cs typeface="Calibri"/>
              </a:rPr>
              <a:t>görev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sorun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türlerine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farklılık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gösterir.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Eğitim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modelleri: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Genellikle,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modelleri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iyi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performans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gösterebilmeleri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çok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fazla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</a:t>
            </a:r>
            <a:r>
              <a:rPr sz="1992" b="1" spc="7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gerektirir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Bir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modeli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eğitilirken,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setinden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büyük,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temsili</a:t>
            </a:r>
            <a:r>
              <a:rPr sz="1992" b="1" spc="57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55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</a:t>
            </a:r>
            <a:r>
              <a:rPr sz="1992" b="1" spc="55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örneği</a:t>
            </a:r>
            <a:r>
              <a:rPr sz="1992" b="1" spc="55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toplanması 	</a:t>
            </a:r>
            <a:r>
              <a:rPr sz="1992" b="1" dirty="0">
                <a:latin typeface="Calibri"/>
                <a:cs typeface="Calibri"/>
              </a:rPr>
              <a:t>gerekir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setindeki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veriler,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metin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topluluğuna,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resim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koleksiyonuna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hizmetin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tek 	</a:t>
            </a:r>
            <a:r>
              <a:rPr sz="1992" dirty="0">
                <a:latin typeface="Calibri"/>
                <a:cs typeface="Calibri"/>
              </a:rPr>
              <a:t>kullanıcılarından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toplanan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verilere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değişebilir.</a:t>
            </a:r>
            <a:r>
              <a:rPr sz="1992" spc="57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Aşırı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sığdırma,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modeli</a:t>
            </a:r>
            <a:r>
              <a:rPr sz="1992" spc="57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eğitimi 	</a:t>
            </a:r>
            <a:r>
              <a:rPr sz="1992" dirty="0">
                <a:latin typeface="Calibri"/>
                <a:cs typeface="Calibri"/>
              </a:rPr>
              <a:t>alırken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dikkat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edilmesi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gereken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şeydir.</a:t>
            </a:r>
            <a:endParaRPr sz="1992">
              <a:latin typeface="Calibri"/>
              <a:cs typeface="Calibri"/>
            </a:endParaRPr>
          </a:p>
          <a:p>
            <a:pPr marL="275647" indent="-258201" algn="just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öğrenimi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algoritmaları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iki</a:t>
            </a:r>
            <a:r>
              <a:rPr sz="1992" b="1" spc="15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gruba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ayrılır:</a:t>
            </a:r>
            <a:endParaRPr sz="1992">
              <a:latin typeface="Calibri"/>
              <a:cs typeface="Calibri"/>
            </a:endParaRPr>
          </a:p>
          <a:p>
            <a:pPr marL="793793" lvl="1" indent="-257328" algn="just">
              <a:spcBef>
                <a:spcPts val="405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Denetimli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Öğrenme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algoritmaları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(Supervised</a:t>
            </a:r>
            <a:r>
              <a:rPr sz="1786" spc="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Learning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algorithms)</a:t>
            </a:r>
            <a:endParaRPr sz="1786">
              <a:latin typeface="Calibri"/>
              <a:cs typeface="Calibri"/>
            </a:endParaRPr>
          </a:p>
          <a:p>
            <a:pPr marL="793793" lvl="1" indent="-257328" algn="just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Denetimsiz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Öğrenme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algoritmaları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(Unsupervised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Learning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algorithms)</a:t>
            </a:r>
            <a:endParaRPr sz="1786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799" y="364158"/>
            <a:ext cx="1150620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57" dirty="0"/>
              <a:t> </a:t>
            </a:r>
            <a:r>
              <a:rPr sz="4533" dirty="0"/>
              <a:t>Öğrenme</a:t>
            </a:r>
            <a:r>
              <a:rPr sz="4533" spc="-151" dirty="0"/>
              <a:t> </a:t>
            </a:r>
            <a:r>
              <a:rPr sz="4533" spc="-27" dirty="0"/>
              <a:t>Türleri</a:t>
            </a:r>
            <a:r>
              <a:rPr sz="4533" spc="-165" dirty="0"/>
              <a:t> </a:t>
            </a:r>
            <a:r>
              <a:rPr sz="4533" dirty="0"/>
              <a:t>–</a:t>
            </a:r>
            <a:r>
              <a:rPr sz="4533" spc="-137" dirty="0"/>
              <a:t> </a:t>
            </a:r>
            <a:r>
              <a:rPr sz="4533" dirty="0"/>
              <a:t>Denetimli</a:t>
            </a:r>
            <a:r>
              <a:rPr sz="4533" spc="-124" dirty="0"/>
              <a:t> </a:t>
            </a:r>
            <a:r>
              <a:rPr sz="4533" spc="-14" dirty="0"/>
              <a:t>Öğrenme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0" y="1186334"/>
            <a:ext cx="9002376" cy="3700070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 algn="just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Hedef: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Sınıfı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etiketini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edin.</a:t>
            </a:r>
            <a:endParaRPr sz="1992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öğrenme,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etiketli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verilerinden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işlevin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çıkarılmasıyla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ilgili 	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öğreniminin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dalıdır.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Eğitim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verileri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67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dizi</a:t>
            </a:r>
            <a:r>
              <a:rPr sz="1992" b="1" spc="65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[giriş,</a:t>
            </a:r>
            <a:r>
              <a:rPr sz="1992" b="1" spc="68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hedef]</a:t>
            </a:r>
            <a:r>
              <a:rPr sz="1992" b="1" spc="659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çiftinden 	</a:t>
            </a:r>
            <a:r>
              <a:rPr sz="1992" dirty="0">
                <a:latin typeface="Calibri"/>
                <a:cs typeface="Calibri"/>
              </a:rPr>
              <a:t>oluşur;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burada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giriş,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özelliklerin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vektörü</a:t>
            </a:r>
            <a:r>
              <a:rPr sz="1992" b="1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olabilir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hedef,</a:t>
            </a:r>
            <a:r>
              <a:rPr sz="1992" b="1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işlevin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çıktı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vermesi 	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istediğimizi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belirtir.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Hedefin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türüne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bağlı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olarak,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öğrenimi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kabaca 	</a:t>
            </a:r>
            <a:r>
              <a:rPr sz="1992" dirty="0">
                <a:latin typeface="Calibri"/>
                <a:cs typeface="Calibri"/>
              </a:rPr>
              <a:t>iki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kategoriye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ayırabiliriz: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b="1" spc="-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Regresyon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dirty="0">
                <a:latin typeface="Calibri"/>
                <a:cs typeface="Calibri"/>
              </a:rPr>
              <a:t>,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kategorik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hedefleri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içerir;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Görüntü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sınıflandırması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basit 	</a:t>
            </a:r>
            <a:r>
              <a:rPr sz="1992" dirty="0">
                <a:latin typeface="Calibri"/>
                <a:cs typeface="Calibri"/>
              </a:rPr>
              <a:t>durumlardan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çevirileri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resim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yazısı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gelişmiş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konulara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kadar 	</a:t>
            </a:r>
            <a:r>
              <a:rPr sz="1992" dirty="0">
                <a:latin typeface="Calibri"/>
                <a:cs typeface="Calibri"/>
              </a:rPr>
              <a:t>değişen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örnekler.</a:t>
            </a:r>
            <a:endParaRPr sz="1992">
              <a:latin typeface="Calibri"/>
              <a:cs typeface="Calibri"/>
            </a:endParaRPr>
          </a:p>
          <a:p>
            <a:pPr marL="274774" marR="8723" indent="-258201" algn="just">
              <a:lnSpc>
                <a:spcPts val="2212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Regresyon</a:t>
            </a:r>
            <a:r>
              <a:rPr sz="1992" dirty="0">
                <a:latin typeface="Calibri"/>
                <a:cs typeface="Calibri"/>
              </a:rPr>
              <a:t>,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sürekli</a:t>
            </a:r>
            <a:r>
              <a:rPr sz="1992" b="1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hedefleri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içerir.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Uygulamaları,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tümü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kategoriye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giren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spc="-27" dirty="0">
                <a:latin typeface="Calibri"/>
                <a:cs typeface="Calibri"/>
              </a:rPr>
              <a:t>stok 	</a:t>
            </a:r>
            <a:r>
              <a:rPr sz="1992" dirty="0">
                <a:latin typeface="Calibri"/>
                <a:cs typeface="Calibri"/>
              </a:rPr>
              <a:t>tahmini,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görüntü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maskeleme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diğerlerini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içerir.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2806" y="2387053"/>
            <a:ext cx="2698610" cy="32048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799" y="364158"/>
            <a:ext cx="1158240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57" dirty="0"/>
              <a:t> </a:t>
            </a:r>
            <a:r>
              <a:rPr sz="4533" dirty="0"/>
              <a:t>Öğrenme</a:t>
            </a:r>
            <a:r>
              <a:rPr sz="4533" spc="-151" dirty="0"/>
              <a:t> </a:t>
            </a:r>
            <a:r>
              <a:rPr sz="4533" spc="-27" dirty="0"/>
              <a:t>Türleri</a:t>
            </a:r>
            <a:r>
              <a:rPr sz="4533" spc="-165" dirty="0"/>
              <a:t> </a:t>
            </a:r>
            <a:r>
              <a:rPr sz="4533" dirty="0"/>
              <a:t>–</a:t>
            </a:r>
            <a:r>
              <a:rPr sz="4533" spc="-137" dirty="0"/>
              <a:t> </a:t>
            </a:r>
            <a:r>
              <a:rPr sz="4533" dirty="0"/>
              <a:t>Denetimli</a:t>
            </a:r>
            <a:r>
              <a:rPr sz="4533" spc="-124" dirty="0"/>
              <a:t> </a:t>
            </a:r>
            <a:r>
              <a:rPr sz="4533" spc="-14" dirty="0"/>
              <a:t>Öğrenme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59" y="1180564"/>
            <a:ext cx="6086199" cy="5274806"/>
          </a:xfrm>
          <a:prstGeom prst="rect">
            <a:avLst/>
          </a:prstGeom>
        </p:spPr>
        <p:txBody>
          <a:bodyPr vert="horz" wrap="square" lIns="0" tIns="124742" rIns="0" bIns="0" rtlCol="0">
            <a:spAutoFit/>
          </a:bodyPr>
          <a:lstStyle/>
          <a:p>
            <a:pPr marL="17446">
              <a:spcBef>
                <a:spcPts val="982"/>
              </a:spcBef>
            </a:pPr>
            <a:r>
              <a:rPr sz="2679" b="1" dirty="0">
                <a:latin typeface="Calibri"/>
                <a:cs typeface="Calibri"/>
              </a:rPr>
              <a:t>Denetimli</a:t>
            </a:r>
            <a:r>
              <a:rPr sz="2679" b="1" spc="76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</a:t>
            </a:r>
            <a:r>
              <a:rPr sz="2679" b="1" spc="48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algoritmalarına</a:t>
            </a:r>
            <a:r>
              <a:rPr sz="2679" b="1" spc="89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örnek: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K-En</a:t>
            </a:r>
            <a:r>
              <a:rPr sz="2679" spc="-48" dirty="0">
                <a:latin typeface="Calibri"/>
                <a:cs typeface="Calibri"/>
              </a:rPr>
              <a:t> </a:t>
            </a:r>
            <a:r>
              <a:rPr sz="2679" dirty="0">
                <a:latin typeface="Calibri"/>
                <a:cs typeface="Calibri"/>
              </a:rPr>
              <a:t>Yakın</a:t>
            </a:r>
            <a:r>
              <a:rPr sz="2679" spc="-21" dirty="0">
                <a:latin typeface="Calibri"/>
                <a:cs typeface="Calibri"/>
              </a:rPr>
              <a:t> </a:t>
            </a:r>
            <a:r>
              <a:rPr sz="2679" spc="-14" dirty="0">
                <a:latin typeface="Calibri"/>
                <a:cs typeface="Calibri"/>
              </a:rPr>
              <a:t>Komşular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Doğrusal</a:t>
            </a:r>
            <a:r>
              <a:rPr sz="2679" spc="82" dirty="0">
                <a:latin typeface="Calibri"/>
                <a:cs typeface="Calibri"/>
              </a:rPr>
              <a:t> </a:t>
            </a:r>
            <a:r>
              <a:rPr sz="2679" spc="-14" dirty="0">
                <a:latin typeface="Calibri"/>
                <a:cs typeface="Calibri"/>
              </a:rPr>
              <a:t>Regresyon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38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Lojistik</a:t>
            </a:r>
            <a:r>
              <a:rPr sz="2679" spc="21" dirty="0">
                <a:latin typeface="Calibri"/>
                <a:cs typeface="Calibri"/>
              </a:rPr>
              <a:t> </a:t>
            </a:r>
            <a:r>
              <a:rPr sz="2679" spc="-14" dirty="0">
                <a:latin typeface="Calibri"/>
                <a:cs typeface="Calibri"/>
              </a:rPr>
              <a:t>regresyon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Rastgele</a:t>
            </a:r>
            <a:r>
              <a:rPr sz="2679" spc="34" dirty="0">
                <a:latin typeface="Calibri"/>
                <a:cs typeface="Calibri"/>
              </a:rPr>
              <a:t> </a:t>
            </a:r>
            <a:r>
              <a:rPr sz="2679" spc="-27" dirty="0">
                <a:latin typeface="Calibri"/>
                <a:cs typeface="Calibri"/>
              </a:rPr>
              <a:t>Orman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Gradyan</a:t>
            </a:r>
            <a:r>
              <a:rPr sz="2679" spc="55" dirty="0">
                <a:latin typeface="Calibri"/>
                <a:cs typeface="Calibri"/>
              </a:rPr>
              <a:t> </a:t>
            </a:r>
            <a:r>
              <a:rPr sz="2679" dirty="0">
                <a:latin typeface="Calibri"/>
                <a:cs typeface="Calibri"/>
              </a:rPr>
              <a:t>Güçlendirilmiş</a:t>
            </a:r>
            <a:r>
              <a:rPr sz="2679" spc="7" dirty="0">
                <a:latin typeface="Calibri"/>
                <a:cs typeface="Calibri"/>
              </a:rPr>
              <a:t> </a:t>
            </a:r>
            <a:r>
              <a:rPr sz="2679" spc="-14" dirty="0">
                <a:latin typeface="Calibri"/>
                <a:cs typeface="Calibri"/>
              </a:rPr>
              <a:t>Ağaçlar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Destek</a:t>
            </a:r>
            <a:r>
              <a:rPr sz="2679" spc="7" dirty="0">
                <a:latin typeface="Calibri"/>
                <a:cs typeface="Calibri"/>
              </a:rPr>
              <a:t> </a:t>
            </a:r>
            <a:r>
              <a:rPr sz="2679" dirty="0">
                <a:latin typeface="Calibri"/>
                <a:cs typeface="Calibri"/>
              </a:rPr>
              <a:t>Vektör Makineleri</a:t>
            </a:r>
            <a:r>
              <a:rPr sz="2679" spc="-34" dirty="0">
                <a:latin typeface="Calibri"/>
                <a:cs typeface="Calibri"/>
              </a:rPr>
              <a:t> </a:t>
            </a:r>
            <a:r>
              <a:rPr sz="2679" spc="-27" dirty="0">
                <a:latin typeface="Calibri"/>
                <a:cs typeface="Calibri"/>
              </a:rPr>
              <a:t>(SVM)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2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Naive</a:t>
            </a:r>
            <a:r>
              <a:rPr sz="2679" spc="27" dirty="0">
                <a:latin typeface="Calibri"/>
                <a:cs typeface="Calibri"/>
              </a:rPr>
              <a:t> </a:t>
            </a:r>
            <a:r>
              <a:rPr sz="2679" spc="-27" dirty="0">
                <a:latin typeface="Calibri"/>
                <a:cs typeface="Calibri"/>
              </a:rPr>
              <a:t>Bayes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Nöral</a:t>
            </a:r>
            <a:r>
              <a:rPr sz="2679" spc="-14" dirty="0">
                <a:latin typeface="Calibri"/>
                <a:cs typeface="Calibri"/>
              </a:rPr>
              <a:t> </a:t>
            </a:r>
            <a:r>
              <a:rPr sz="2679" spc="-27" dirty="0">
                <a:latin typeface="Calibri"/>
                <a:cs typeface="Calibri"/>
              </a:rPr>
              <a:t>ağlar</a:t>
            </a:r>
            <a:endParaRPr sz="2679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dirty="0">
                <a:latin typeface="Calibri"/>
                <a:cs typeface="Calibri"/>
              </a:rPr>
              <a:t>Karar</a:t>
            </a:r>
            <a:r>
              <a:rPr sz="2679" spc="-41" dirty="0">
                <a:latin typeface="Calibri"/>
                <a:cs typeface="Calibri"/>
              </a:rPr>
              <a:t> </a:t>
            </a:r>
            <a:r>
              <a:rPr sz="2679" spc="-14" dirty="0">
                <a:latin typeface="Calibri"/>
                <a:cs typeface="Calibri"/>
              </a:rPr>
              <a:t>ağaçları</a:t>
            </a:r>
            <a:endParaRPr sz="2679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109" y="1660471"/>
            <a:ext cx="5220905" cy="51576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11" y="6701965"/>
            <a:ext cx="13810489" cy="1070436"/>
          </a:xfrm>
          <a:prstGeom prst="rect">
            <a:avLst/>
          </a:prstGeom>
          <a:solidFill>
            <a:schemeClr val="tx2"/>
          </a:solidFill>
        </p:spPr>
      </p:sp>
      <p:sp>
        <p:nvSpPr>
          <p:cNvPr id="4" name="TextBox 4"/>
          <p:cNvSpPr txBox="1"/>
          <p:nvPr/>
        </p:nvSpPr>
        <p:spPr>
          <a:xfrm>
            <a:off x="760791" y="1757168"/>
            <a:ext cx="8604394" cy="272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7"/>
              </a:lnSpc>
            </a:pP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Lisans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-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Bilgisayar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Mühendisliği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, </a:t>
            </a:r>
            <a:r>
              <a:rPr lang="tr-TR" sz="2626" spc="-26" dirty="0">
                <a:solidFill>
                  <a:srgbClr val="0B4693"/>
                </a:solidFill>
                <a:latin typeface="Roboto Bold"/>
              </a:rPr>
              <a:t>Süleyman Demirel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Üniv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.</a:t>
            </a:r>
          </a:p>
          <a:p>
            <a:pPr>
              <a:lnSpc>
                <a:spcPts val="4437"/>
              </a:lnSpc>
            </a:pP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Yüksek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Lisans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-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Bilgisayar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Mühendisliği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, </a:t>
            </a:r>
            <a:r>
              <a:rPr lang="tr-TR" sz="2626" spc="-26" dirty="0">
                <a:solidFill>
                  <a:srgbClr val="0B4693"/>
                </a:solidFill>
                <a:latin typeface="Roboto Bold"/>
              </a:rPr>
              <a:t>Yalova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Üniv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.</a:t>
            </a:r>
          </a:p>
          <a:p>
            <a:pPr>
              <a:lnSpc>
                <a:spcPts val="4437"/>
              </a:lnSpc>
            </a:pP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Doktora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-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Bilgisayar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Mühendisliği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, </a:t>
            </a:r>
            <a:r>
              <a:rPr lang="tr-TR" sz="2626" spc="-26" dirty="0">
                <a:solidFill>
                  <a:srgbClr val="0B4693"/>
                </a:solidFill>
                <a:latin typeface="Roboto Bold"/>
              </a:rPr>
              <a:t>Süleyman Demirel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 </a:t>
            </a:r>
            <a:r>
              <a:rPr lang="en-US" sz="2626" spc="-26" dirty="0" err="1">
                <a:solidFill>
                  <a:srgbClr val="0B4693"/>
                </a:solidFill>
                <a:latin typeface="Roboto Bold"/>
              </a:rPr>
              <a:t>Üniv</a:t>
            </a:r>
            <a:r>
              <a:rPr lang="en-US" sz="2626" spc="-26" dirty="0">
                <a:solidFill>
                  <a:srgbClr val="0B4693"/>
                </a:solidFill>
                <a:latin typeface="Roboto Bold"/>
              </a:rPr>
              <a:t>.</a:t>
            </a:r>
          </a:p>
          <a:p>
            <a:pPr>
              <a:lnSpc>
                <a:spcPts val="4437"/>
              </a:lnSpc>
            </a:pPr>
            <a:endParaRPr lang="tr-TR" sz="2626" spc="-26" dirty="0">
              <a:solidFill>
                <a:srgbClr val="0B4693"/>
              </a:solidFill>
              <a:latin typeface="Roboto Bold"/>
            </a:endParaRPr>
          </a:p>
          <a:p>
            <a:pPr>
              <a:lnSpc>
                <a:spcPts val="4437"/>
              </a:lnSpc>
            </a:pPr>
            <a:r>
              <a:rPr lang="tr-TR" sz="1511" spc="-26" dirty="0">
                <a:solidFill>
                  <a:srgbClr val="0B4693"/>
                </a:solidFill>
                <a:latin typeface="Roboto Bold"/>
              </a:rPr>
              <a:t>Yapay Zeka, Derin Öğrenme, Makine Öğrenmesi, Biyoinformatik, Kuantum Programlama, Yazılım Dilleri</a:t>
            </a:r>
            <a:endParaRPr lang="en-US" sz="1511" spc="-26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5" name="AutoShape 5"/>
          <p:cNvSpPr/>
          <p:nvPr/>
        </p:nvSpPr>
        <p:spPr>
          <a:xfrm rot="-5400000">
            <a:off x="7046976" y="3215471"/>
            <a:ext cx="4905248" cy="0"/>
          </a:xfrm>
          <a:prstGeom prst="line">
            <a:avLst/>
          </a:prstGeom>
          <a:ln w="38100" cap="flat">
            <a:solidFill>
              <a:srgbClr val="0B4693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Freeform 6"/>
          <p:cNvSpPr/>
          <p:nvPr/>
        </p:nvSpPr>
        <p:spPr>
          <a:xfrm>
            <a:off x="838521" y="5270704"/>
            <a:ext cx="640039" cy="640039"/>
          </a:xfrm>
          <a:custGeom>
            <a:avLst/>
            <a:gdLst/>
            <a:ahLst/>
            <a:cxnLst/>
            <a:rect l="l" t="t" r="r" b="b"/>
            <a:pathLst>
              <a:path w="847110" h="847110">
                <a:moveTo>
                  <a:pt x="0" y="0"/>
                </a:moveTo>
                <a:lnTo>
                  <a:pt x="847110" y="0"/>
                </a:lnTo>
                <a:lnTo>
                  <a:pt x="847110" y="847110"/>
                </a:lnTo>
                <a:lnTo>
                  <a:pt x="0" y="84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279" y="5270704"/>
            <a:ext cx="640039" cy="640039"/>
          </a:xfrm>
          <a:custGeom>
            <a:avLst/>
            <a:gdLst/>
            <a:ahLst/>
            <a:cxnLst/>
            <a:rect l="l" t="t" r="r" b="b"/>
            <a:pathLst>
              <a:path w="847110" h="847110">
                <a:moveTo>
                  <a:pt x="0" y="0"/>
                </a:moveTo>
                <a:lnTo>
                  <a:pt x="847110" y="0"/>
                </a:lnTo>
                <a:lnTo>
                  <a:pt x="847110" y="847110"/>
                </a:lnTo>
                <a:lnTo>
                  <a:pt x="0" y="847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02733" y="5229138"/>
            <a:ext cx="681605" cy="681605"/>
          </a:xfrm>
          <a:custGeom>
            <a:avLst/>
            <a:gdLst/>
            <a:ahLst/>
            <a:cxnLst/>
            <a:rect l="l" t="t" r="r" b="b"/>
            <a:pathLst>
              <a:path w="902124" h="902124">
                <a:moveTo>
                  <a:pt x="0" y="0"/>
                </a:moveTo>
                <a:lnTo>
                  <a:pt x="902124" y="0"/>
                </a:lnTo>
                <a:lnTo>
                  <a:pt x="902124" y="902124"/>
                </a:lnTo>
                <a:lnTo>
                  <a:pt x="0" y="902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7241" y="387554"/>
            <a:ext cx="3348955" cy="9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6"/>
              </a:lnSpc>
              <a:spcBef>
                <a:spcPct val="0"/>
              </a:spcBef>
            </a:pPr>
            <a:r>
              <a:rPr lang="en-US" sz="5137" spc="102" dirty="0" err="1">
                <a:solidFill>
                  <a:srgbClr val="0B4693"/>
                </a:solidFill>
                <a:latin typeface="Roboto Bold"/>
              </a:rPr>
              <a:t>Hakkımda</a:t>
            </a:r>
            <a:endParaRPr lang="en-US" sz="5137" spc="102" dirty="0">
              <a:solidFill>
                <a:srgbClr val="0B4693"/>
              </a:solidFill>
              <a:latin typeface="Robo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7600" y="5910743"/>
            <a:ext cx="474302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tr-TR" sz="2400" b="1" spc="26" dirty="0">
                <a:solidFill>
                  <a:srgbClr val="0B4693"/>
                </a:solidFill>
                <a:latin typeface="Roboto Italics"/>
              </a:rPr>
              <a:t>Dr. Öğr. Üyesi Sevdanur GENÇ</a:t>
            </a:r>
          </a:p>
          <a:p>
            <a:pPr algn="ctr">
              <a:spcBef>
                <a:spcPct val="0"/>
              </a:spcBef>
            </a:pPr>
            <a:r>
              <a:rPr lang="tr-TR" sz="2400" b="1" spc="26" dirty="0">
                <a:solidFill>
                  <a:srgbClr val="0B4693"/>
                </a:solidFill>
                <a:latin typeface="Roboto Italics"/>
              </a:rPr>
              <a:t>Balıkesir Üniversitesi</a:t>
            </a:r>
            <a:endParaRPr lang="en-US" sz="2400" b="1" spc="26" dirty="0">
              <a:solidFill>
                <a:srgbClr val="0B4693"/>
              </a:solidFill>
              <a:latin typeface="Roboto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2766" y="5522641"/>
            <a:ext cx="3147840" cy="269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3"/>
              </a:lnSpc>
              <a:spcBef>
                <a:spcPct val="0"/>
              </a:spcBef>
            </a:pPr>
            <a:r>
              <a:rPr lang="en-US" sz="2720" b="1" spc="26" dirty="0">
                <a:solidFill>
                  <a:srgbClr val="0B4693"/>
                </a:solidFill>
                <a:latin typeface="Roboto"/>
              </a:rPr>
              <a:t>@</a:t>
            </a:r>
            <a:r>
              <a:rPr lang="tr-TR" sz="2720" b="1" spc="26" dirty="0">
                <a:solidFill>
                  <a:srgbClr val="0B4693"/>
                </a:solidFill>
                <a:latin typeface="Roboto"/>
              </a:rPr>
              <a:t>sevdanurgenc</a:t>
            </a:r>
            <a:endParaRPr lang="en-US" sz="2720" b="1" spc="26" dirty="0">
              <a:solidFill>
                <a:srgbClr val="0B4693"/>
              </a:solidFill>
              <a:latin typeface="Roboto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DE1EEC-03AF-D55A-D32D-5747F65B3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0671" y="765725"/>
            <a:ext cx="2891583" cy="49052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364158"/>
            <a:ext cx="11582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57" dirty="0"/>
              <a:t> </a:t>
            </a:r>
            <a:r>
              <a:rPr sz="4533" dirty="0"/>
              <a:t>Öğrenme</a:t>
            </a:r>
            <a:r>
              <a:rPr sz="4533" spc="-157" dirty="0"/>
              <a:t> </a:t>
            </a:r>
            <a:r>
              <a:rPr sz="4533" spc="-27" dirty="0"/>
              <a:t>Türleri</a:t>
            </a:r>
            <a:r>
              <a:rPr sz="4533" spc="-165" dirty="0"/>
              <a:t> </a:t>
            </a:r>
            <a:r>
              <a:rPr sz="4533" dirty="0"/>
              <a:t>–</a:t>
            </a:r>
            <a:r>
              <a:rPr sz="4533" spc="-137" dirty="0"/>
              <a:t> </a:t>
            </a:r>
            <a:r>
              <a:rPr sz="4533" dirty="0"/>
              <a:t>Denetimsiz</a:t>
            </a:r>
            <a:r>
              <a:rPr sz="4533" spc="-131" dirty="0"/>
              <a:t> </a:t>
            </a:r>
            <a:r>
              <a:rPr sz="4533" spc="-14" dirty="0"/>
              <a:t>Öğrenme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2" y="1297807"/>
            <a:ext cx="8650829" cy="4671892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algoritmasına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hiçbir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etiket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verilmez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girdisinde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bulmak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tek 	</a:t>
            </a:r>
            <a:r>
              <a:rPr sz="1992" dirty="0">
                <a:latin typeface="Calibri"/>
                <a:cs typeface="Calibri"/>
              </a:rPr>
              <a:t>başına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bırakılır.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Gözetimsiz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kendi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içinde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hedef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</a:t>
            </a:r>
            <a:r>
              <a:rPr sz="1992" b="1" dirty="0">
                <a:latin typeface="Calibri"/>
                <a:cs typeface="Calibri"/>
              </a:rPr>
              <a:t>verilerdeki</a:t>
            </a:r>
            <a:r>
              <a:rPr sz="1992" b="1" spc="481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gizli 	</a:t>
            </a:r>
            <a:r>
              <a:rPr sz="1992" b="1" dirty="0">
                <a:latin typeface="Calibri"/>
                <a:cs typeface="Calibri"/>
              </a:rPr>
              <a:t>kalıpları</a:t>
            </a:r>
            <a:r>
              <a:rPr sz="1992" b="1" spc="4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keşfetme</a:t>
            </a:r>
            <a:r>
              <a:rPr sz="1992" dirty="0">
                <a:latin typeface="Calibri"/>
                <a:cs typeface="Calibri"/>
              </a:rPr>
              <a:t>)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doğru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araç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</a:t>
            </a:r>
            <a:r>
              <a:rPr sz="1992" b="1" dirty="0">
                <a:latin typeface="Calibri"/>
                <a:cs typeface="Calibri"/>
              </a:rPr>
              <a:t>özellik</a:t>
            </a:r>
            <a:r>
              <a:rPr sz="1992" b="1" spc="4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</a:t>
            </a:r>
            <a:r>
              <a:rPr sz="1992" dirty="0">
                <a:latin typeface="Calibri"/>
                <a:cs typeface="Calibri"/>
              </a:rPr>
              <a:t>)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olabilir.</a:t>
            </a:r>
            <a:endParaRPr sz="1992">
              <a:latin typeface="Calibri"/>
              <a:cs typeface="Calibri"/>
            </a:endParaRPr>
          </a:p>
          <a:p>
            <a:pPr marL="793793" lvl="1" indent="-257328">
              <a:spcBef>
                <a:spcPts val="426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spc="-14" dirty="0">
                <a:latin typeface="Calibri"/>
                <a:cs typeface="Calibri"/>
              </a:rPr>
              <a:t>k-</a:t>
            </a:r>
            <a:r>
              <a:rPr sz="1580" dirty="0">
                <a:latin typeface="Calibri"/>
                <a:cs typeface="Calibri"/>
              </a:rPr>
              <a:t>means</a:t>
            </a:r>
            <a:r>
              <a:rPr sz="1580" spc="7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clustering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spc="-14" dirty="0">
                <a:latin typeface="Calibri"/>
                <a:cs typeface="Calibri"/>
              </a:rPr>
              <a:t>t-</a:t>
            </a:r>
            <a:r>
              <a:rPr sz="1580" dirty="0">
                <a:latin typeface="Calibri"/>
                <a:cs typeface="Calibri"/>
              </a:rPr>
              <a:t>SNE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(t-</a:t>
            </a:r>
            <a:r>
              <a:rPr sz="1580" dirty="0">
                <a:latin typeface="Calibri"/>
                <a:cs typeface="Calibri"/>
              </a:rPr>
              <a:t>Distributed</a:t>
            </a:r>
            <a:r>
              <a:rPr sz="1580" spc="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Stochastic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Neighbor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Embedding)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9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PCA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(Principal</a:t>
            </a:r>
            <a:r>
              <a:rPr sz="1580" spc="-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Component</a:t>
            </a:r>
            <a:r>
              <a:rPr sz="1580" spc="-14" dirty="0">
                <a:latin typeface="Calibri"/>
                <a:cs typeface="Calibri"/>
              </a:rPr>
              <a:t> Analysis)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Association</a:t>
            </a:r>
            <a:r>
              <a:rPr sz="1580" spc="-41" dirty="0">
                <a:latin typeface="Calibri"/>
                <a:cs typeface="Calibri"/>
              </a:rPr>
              <a:t> </a:t>
            </a:r>
            <a:r>
              <a:rPr sz="1580" spc="-27" dirty="0">
                <a:latin typeface="Calibri"/>
                <a:cs typeface="Calibri"/>
              </a:rPr>
              <a:t>rule</a:t>
            </a:r>
            <a:endParaRPr sz="1580">
              <a:latin typeface="Calibri"/>
              <a:cs typeface="Calibri"/>
            </a:endParaRPr>
          </a:p>
          <a:p>
            <a:pPr marL="274774" marR="10468" indent="-258201" algn="just">
              <a:lnSpc>
                <a:spcPts val="2212"/>
              </a:lnSpc>
              <a:spcBef>
                <a:spcPts val="113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öğrenmenin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aksine.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Denetimsiz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öğrenme,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verilerdeki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gizli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yapıları 	</a:t>
            </a:r>
            <a:r>
              <a:rPr sz="1992" dirty="0">
                <a:latin typeface="Calibri"/>
                <a:cs typeface="Calibri"/>
              </a:rPr>
              <a:t>tanımlayan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işlev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olan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etiketlenmemiş</a:t>
            </a:r>
            <a:r>
              <a:rPr sz="1992" b="1" spc="2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verilerden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kaynaklanır.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Denetimsiz</a:t>
            </a:r>
            <a:r>
              <a:rPr sz="1992" b="1" spc="20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</a:t>
            </a:r>
            <a:r>
              <a:rPr sz="1992" b="1" spc="16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algoritmalarına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örnekler:</a:t>
            </a:r>
            <a:endParaRPr sz="1992">
              <a:latin typeface="Calibri"/>
              <a:cs typeface="Calibri"/>
            </a:endParaRPr>
          </a:p>
          <a:p>
            <a:pPr marL="793793" lvl="1" indent="-257328">
              <a:spcBef>
                <a:spcPts val="426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b="1" dirty="0">
                <a:latin typeface="Calibri"/>
                <a:cs typeface="Calibri"/>
              </a:rPr>
              <a:t>Boyut</a:t>
            </a:r>
            <a:r>
              <a:rPr sz="1580" b="1" spc="-34" dirty="0">
                <a:latin typeface="Calibri"/>
                <a:cs typeface="Calibri"/>
              </a:rPr>
              <a:t> </a:t>
            </a:r>
            <a:r>
              <a:rPr sz="1580" b="1" spc="-14" dirty="0">
                <a:latin typeface="Calibri"/>
                <a:cs typeface="Calibri"/>
              </a:rPr>
              <a:t>Azaltma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spc="-14" dirty="0">
                <a:latin typeface="Calibri"/>
                <a:cs typeface="Calibri"/>
              </a:rPr>
              <a:t>Yoğunluk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Tahmini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Pazar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Sepeti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Analizi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9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spc="-14" dirty="0">
                <a:latin typeface="Calibri"/>
                <a:cs typeface="Calibri"/>
              </a:rPr>
              <a:t>Üretken </a:t>
            </a:r>
            <a:r>
              <a:rPr sz="1580" dirty="0">
                <a:latin typeface="Calibri"/>
                <a:cs typeface="Calibri"/>
              </a:rPr>
              <a:t>düşmanlık</a:t>
            </a:r>
            <a:r>
              <a:rPr sz="1580" spc="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ağları</a:t>
            </a:r>
            <a:r>
              <a:rPr sz="1580" spc="7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(GAN'lar)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b="1" spc="-14" dirty="0">
                <a:latin typeface="Calibri"/>
                <a:cs typeface="Calibri"/>
              </a:rPr>
              <a:t>Kümeleme</a:t>
            </a:r>
            <a:endParaRPr sz="158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1171" y="2267156"/>
            <a:ext cx="2925975" cy="35191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364158"/>
            <a:ext cx="12192000" cy="719135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17446">
              <a:spcBef>
                <a:spcPts val="172"/>
              </a:spcBef>
            </a:pPr>
            <a:r>
              <a:rPr lang="en-US" sz="4400" dirty="0" err="1"/>
              <a:t>Makine</a:t>
            </a:r>
            <a:r>
              <a:rPr lang="en-US" sz="4400" spc="-157" dirty="0"/>
              <a:t> </a:t>
            </a:r>
            <a:r>
              <a:rPr lang="en-US" sz="4400" dirty="0" err="1"/>
              <a:t>Öğrenme</a:t>
            </a:r>
            <a:r>
              <a:rPr lang="en-US" sz="4400" spc="-157" dirty="0"/>
              <a:t> </a:t>
            </a:r>
            <a:r>
              <a:rPr lang="en-US" sz="4400" spc="-27" dirty="0" err="1"/>
              <a:t>Türleri</a:t>
            </a:r>
            <a:r>
              <a:rPr lang="en-US" sz="4400" spc="-165" dirty="0"/>
              <a:t> </a:t>
            </a:r>
            <a:r>
              <a:rPr lang="en-US" sz="4400" dirty="0"/>
              <a:t>–</a:t>
            </a:r>
            <a:r>
              <a:rPr lang="en-US" sz="4400" spc="-137" dirty="0"/>
              <a:t> </a:t>
            </a:r>
            <a:r>
              <a:rPr lang="en-US" sz="4400" dirty="0" err="1"/>
              <a:t>Denetimsiz</a:t>
            </a:r>
            <a:r>
              <a:rPr lang="en-US" sz="4400" spc="-131" dirty="0"/>
              <a:t> </a:t>
            </a:r>
            <a:r>
              <a:rPr lang="en-US" sz="4400" spc="-14" dirty="0" err="1"/>
              <a:t>Öğrenme</a:t>
            </a:r>
            <a:endParaRPr sz="4530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8630766" cy="2728091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Yarı</a:t>
            </a:r>
            <a:r>
              <a:rPr sz="1992" spc="27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28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öğrenme,</a:t>
            </a:r>
            <a:r>
              <a:rPr sz="1992" spc="28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denetimsiz</a:t>
            </a:r>
            <a:r>
              <a:rPr sz="1992" spc="28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29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(herhangi</a:t>
            </a:r>
            <a:r>
              <a:rPr sz="1992" spc="27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02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etiketlenmiş 	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28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verisi</a:t>
            </a:r>
            <a:r>
              <a:rPr sz="1992" spc="28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olmadan)</a:t>
            </a:r>
            <a:r>
              <a:rPr sz="1992" spc="28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0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28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29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(tamamen</a:t>
            </a:r>
            <a:r>
              <a:rPr sz="1992" spc="288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etiketlenmiş 	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verisi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ile)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arasındadır.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örnekleri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etiketlerinin 	</a:t>
            </a:r>
            <a:r>
              <a:rPr sz="1992" dirty="0">
                <a:latin typeface="Calibri"/>
                <a:cs typeface="Calibri"/>
              </a:rPr>
              <a:t>eksik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olmasına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rağmen,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birçok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araştırmacısı,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etiketlenmemiş 	</a:t>
            </a:r>
            <a:r>
              <a:rPr sz="1992" dirty="0">
                <a:latin typeface="Calibri"/>
                <a:cs typeface="Calibri"/>
              </a:rPr>
              <a:t>verilerin,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az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miktarda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etiketlenmiş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verilerle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birlikte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kullanıldığında,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öğrenme 	</a:t>
            </a:r>
            <a:r>
              <a:rPr sz="1992" dirty="0">
                <a:latin typeface="Calibri"/>
                <a:cs typeface="Calibri"/>
              </a:rPr>
              <a:t>doğruluğunda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önemli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gelişme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sağlayabildiğini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bulmuştur.</a:t>
            </a:r>
            <a:endParaRPr sz="1992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1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Zayıf</a:t>
            </a:r>
            <a:r>
              <a:rPr sz="1992" spc="63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6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öğrenmede,</a:t>
            </a:r>
            <a:r>
              <a:rPr sz="1992" spc="6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etiketleri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gürültülü,</a:t>
            </a:r>
            <a:r>
              <a:rPr sz="1992" spc="6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sınırlı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62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kesin 	</a:t>
            </a:r>
            <a:r>
              <a:rPr sz="1992" dirty="0">
                <a:latin typeface="Calibri"/>
                <a:cs typeface="Calibri"/>
              </a:rPr>
              <a:t>değildir;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bununla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birlikte,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etiketlerin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elde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edilmesi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genellikle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ucuzdur, 	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büyük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etkili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setleriyle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sonuçlanır.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974" y="2203962"/>
            <a:ext cx="2972428" cy="35183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137" y="99969"/>
            <a:ext cx="12961326" cy="75724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3538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Neden</a:t>
            </a:r>
            <a:r>
              <a:rPr sz="4533" spc="-110" dirty="0"/>
              <a:t> </a:t>
            </a:r>
            <a:r>
              <a:rPr sz="4533" dirty="0"/>
              <a:t>Python</a:t>
            </a:r>
            <a:r>
              <a:rPr sz="4533" spc="-103" dirty="0"/>
              <a:t> </a:t>
            </a:r>
            <a:r>
              <a:rPr sz="4533" spc="-69" dirty="0"/>
              <a:t>?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11745832" cy="3893025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Python,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popüler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amaçlı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programlama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dilidir.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kullanarak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öğrenimi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algoritmaları 	</a:t>
            </a:r>
            <a:r>
              <a:rPr sz="1992" dirty="0">
                <a:latin typeface="Calibri"/>
                <a:cs typeface="Calibri"/>
              </a:rPr>
              <a:t>yazabiliriz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iyi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çalışır.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Python'un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bilimcileri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arasında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popüler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olmasının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nedeni,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Python'un 	</a:t>
            </a:r>
            <a:r>
              <a:rPr sz="1992" dirty="0">
                <a:latin typeface="Calibri"/>
                <a:cs typeface="Calibri"/>
              </a:rPr>
              <a:t>hayatımızı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rahat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hale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getiren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çok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çeşitli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modül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kütüphanelerin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halihazırda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uygulanmış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olmasıdır.</a:t>
            </a:r>
            <a:endParaRPr sz="1992" dirty="0">
              <a:latin typeface="Calibri"/>
              <a:cs typeface="Calibri"/>
            </a:endParaRPr>
          </a:p>
          <a:p>
            <a:pPr marL="275647" indent="-258201" algn="just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Bazı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heyecan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verici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kütüphalerine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kısaca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göz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atalım:</a:t>
            </a:r>
            <a:endParaRPr sz="1992" dirty="0">
              <a:latin typeface="Calibri"/>
              <a:cs typeface="Calibri"/>
            </a:endParaRPr>
          </a:p>
          <a:p>
            <a:pPr marL="17446" marR="7851" indent="270413" algn="just">
              <a:lnSpc>
                <a:spcPts val="2212"/>
              </a:lnSpc>
              <a:spcBef>
                <a:spcPts val="1159"/>
              </a:spcBef>
              <a:buAutoNum type="arabicPeriod"/>
              <a:tabLst>
                <a:tab pos="287859" algn="l"/>
              </a:tabLst>
            </a:pPr>
            <a:r>
              <a:rPr sz="1992" b="1" dirty="0">
                <a:latin typeface="Calibri"/>
                <a:cs typeface="Calibri"/>
              </a:rPr>
              <a:t>Numpy:</a:t>
            </a:r>
            <a:r>
              <a:rPr sz="1992" b="1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Python'da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boyutlu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dizilerle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çalışmak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matematik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kitaplığıdır.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Hesaplamaları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etkili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verimli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şekilde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yapmamızı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sağlar.</a:t>
            </a:r>
            <a:endParaRPr sz="1992" dirty="0">
              <a:latin typeface="Calibri"/>
              <a:cs typeface="Calibri"/>
            </a:endParaRPr>
          </a:p>
          <a:p>
            <a:pPr marL="17446" marR="8723" indent="285242">
              <a:lnSpc>
                <a:spcPts val="2212"/>
              </a:lnSpc>
              <a:spcBef>
                <a:spcPts val="1120"/>
              </a:spcBef>
              <a:buAutoNum type="arabicPeriod"/>
              <a:tabLst>
                <a:tab pos="302688" algn="l"/>
              </a:tabLst>
            </a:pPr>
            <a:r>
              <a:rPr sz="1992" b="1" dirty="0">
                <a:latin typeface="Calibri"/>
                <a:cs typeface="Calibri"/>
              </a:rPr>
              <a:t>Scipy:</a:t>
            </a:r>
            <a:r>
              <a:rPr sz="1992" b="1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Sinyal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işleme,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optimizasyon,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istatistik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çok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fazlasını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içeren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sayısal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alana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spc="-27" dirty="0">
                <a:latin typeface="Calibri"/>
                <a:cs typeface="Calibri"/>
              </a:rPr>
              <a:t>özgü </a:t>
            </a:r>
            <a:r>
              <a:rPr sz="1992" dirty="0">
                <a:latin typeface="Calibri"/>
                <a:cs typeface="Calibri"/>
              </a:rPr>
              <a:t>araç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kutusudur.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Scipy,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bilimsel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yüksek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performanslı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hesaplamalar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işlevsel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kitaplıktır.</a:t>
            </a:r>
            <a:endParaRPr sz="1992" dirty="0">
              <a:latin typeface="Calibri"/>
              <a:cs typeface="Calibri"/>
            </a:endParaRPr>
          </a:p>
          <a:p>
            <a:pPr marL="274774" indent="-257328">
              <a:spcBef>
                <a:spcPts val="893"/>
              </a:spcBef>
              <a:buAutoNum type="arabicPeriod"/>
              <a:tabLst>
                <a:tab pos="274774" algn="l"/>
              </a:tabLst>
            </a:pPr>
            <a:r>
              <a:rPr sz="1992" b="1" dirty="0">
                <a:latin typeface="Calibri"/>
                <a:cs typeface="Calibri"/>
              </a:rPr>
              <a:t>Matplotlib:</a:t>
            </a:r>
            <a:r>
              <a:rPr sz="1992" b="1" spc="-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2D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çizimin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yanı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sıra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3D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çizim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sağlayan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modaya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çizim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paketidir.</a:t>
            </a:r>
            <a:endParaRPr sz="1992" dirty="0">
              <a:latin typeface="Calibri"/>
              <a:cs typeface="Calibri"/>
            </a:endParaRPr>
          </a:p>
          <a:p>
            <a:pPr marL="17446" marR="6978" indent="275647">
              <a:lnSpc>
                <a:spcPts val="2198"/>
              </a:lnSpc>
              <a:spcBef>
                <a:spcPts val="1188"/>
              </a:spcBef>
              <a:buAutoNum type="arabicPeriod"/>
              <a:tabLst>
                <a:tab pos="293093" algn="l"/>
              </a:tabLst>
            </a:pPr>
            <a:r>
              <a:rPr sz="1992" b="1" dirty="0">
                <a:latin typeface="Calibri"/>
                <a:cs typeface="Calibri"/>
              </a:rPr>
              <a:t>Scikit-learn:</a:t>
            </a:r>
            <a:r>
              <a:rPr sz="1992" b="1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programlama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dili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ücretsiz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öğrenimi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kitaplığıdır.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Sınıflandırma,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algoritmalarının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çoğuna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sahiptir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Numpy,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Scipy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Python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sayısal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kütüphaneleri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çalışır.</a:t>
            </a:r>
            <a:endParaRPr sz="19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78" y="687217"/>
            <a:ext cx="13509843" cy="63979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3538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85" dirty="0"/>
              <a:t> </a:t>
            </a:r>
            <a:r>
              <a:rPr sz="4533" dirty="0"/>
              <a:t>Öğrenmesi</a:t>
            </a:r>
            <a:r>
              <a:rPr sz="4533" spc="-157" dirty="0"/>
              <a:t> </a:t>
            </a:r>
            <a:r>
              <a:rPr sz="4533" spc="-14" dirty="0"/>
              <a:t>Algoritmaları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4"/>
            <a:ext cx="3113322" cy="1161235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85242" indent="-267796">
              <a:spcBef>
                <a:spcPts val="1065"/>
              </a:spcBef>
              <a:buAutoNum type="arabicPlain"/>
              <a:tabLst>
                <a:tab pos="285242" algn="l"/>
              </a:tabLst>
            </a:pPr>
            <a:r>
              <a:rPr sz="1992" b="1" dirty="0">
                <a:latin typeface="Calibri"/>
                <a:cs typeface="Calibri"/>
              </a:rPr>
              <a:t>Regresyon</a:t>
            </a:r>
            <a:r>
              <a:rPr sz="1992" b="1" spc="34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(Tahmin)</a:t>
            </a:r>
            <a:endParaRPr sz="1992" dirty="0">
              <a:latin typeface="Calibri"/>
              <a:cs typeface="Calibri"/>
            </a:endParaRPr>
          </a:p>
          <a:p>
            <a:pPr marL="274774" marR="6978" lvl="1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  <a:tab pos="1206390" algn="l"/>
                <a:tab pos="2348230" algn="l"/>
              </a:tabLst>
            </a:pPr>
            <a:r>
              <a:rPr sz="1992" b="1" spc="-14" dirty="0">
                <a:latin typeface="Calibri"/>
                <a:cs typeface="Calibri"/>
              </a:rPr>
              <a:t>Sürekli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değerleri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tahmin 	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kullanılır.</a:t>
            </a:r>
            <a:endParaRPr sz="1992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6645" y="1720805"/>
            <a:ext cx="706582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etmek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6319" y="1720805"/>
            <a:ext cx="397779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27" dirty="0">
                <a:latin typeface="Calibri"/>
                <a:cs typeface="Calibri"/>
              </a:rPr>
              <a:t>için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7064" y="1720805"/>
            <a:ext cx="1077319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regresyon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910" y="2312722"/>
            <a:ext cx="2548056" cy="1802278"/>
          </a:xfrm>
          <a:prstGeom prst="rect">
            <a:avLst/>
          </a:prstGeom>
        </p:spPr>
        <p:txBody>
          <a:bodyPr vert="horz" wrap="square" lIns="0" tIns="63680" rIns="0" bIns="0" rtlCol="0">
            <a:spAutoFit/>
          </a:bodyPr>
          <a:lstStyle/>
          <a:p>
            <a:pPr marL="273030" indent="-255584">
              <a:spcBef>
                <a:spcPts val="501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85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Polinom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Üstel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Lojistik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Logaritmik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00" y="4073541"/>
            <a:ext cx="5785248" cy="1161235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17446">
              <a:spcBef>
                <a:spcPts val="1065"/>
              </a:spcBef>
            </a:pPr>
            <a:r>
              <a:rPr sz="1992" b="1" dirty="0">
                <a:latin typeface="Calibri"/>
                <a:cs typeface="Calibri"/>
              </a:rPr>
              <a:t>2-</a:t>
            </a:r>
            <a:r>
              <a:rPr sz="1992" b="1" spc="2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Sınıflandırma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Bir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dizi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öğenin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sınıfını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kategorisini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tahmin 	</a:t>
            </a:r>
            <a:r>
              <a:rPr sz="1992" dirty="0">
                <a:latin typeface="Calibri"/>
                <a:cs typeface="Calibri"/>
              </a:rPr>
              <a:t>etmek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kullanılır.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910" y="5199801"/>
            <a:ext cx="2769626" cy="1802278"/>
          </a:xfrm>
          <a:prstGeom prst="rect">
            <a:avLst/>
          </a:prstGeom>
        </p:spPr>
        <p:txBody>
          <a:bodyPr vert="horz" wrap="square" lIns="0" tIns="63680" rIns="0" bIns="0" rtlCol="0">
            <a:spAutoFit/>
          </a:bodyPr>
          <a:lstStyle/>
          <a:p>
            <a:pPr marL="273030" indent="-255584">
              <a:spcBef>
                <a:spcPts val="501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K-En</a:t>
            </a:r>
            <a:r>
              <a:rPr sz="1992" spc="-1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Komşular</a:t>
            </a:r>
            <a:endParaRPr sz="1992">
              <a:latin typeface="Calibri"/>
              <a:cs typeface="Calibri"/>
            </a:endParaRPr>
          </a:p>
          <a:p>
            <a:pPr marL="273030" indent="-255584">
              <a:spcBef>
                <a:spcPts val="385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Karar</a:t>
            </a:r>
            <a:r>
              <a:rPr sz="1992" spc="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ağaçları</a:t>
            </a:r>
            <a:endParaRPr sz="1992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Rastgele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Orman</a:t>
            </a:r>
            <a:endParaRPr sz="1992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Destek</a:t>
            </a:r>
            <a:r>
              <a:rPr sz="1992" spc="-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Vektör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Makinesi</a:t>
            </a:r>
            <a:endParaRPr sz="1992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Naive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Bayes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6043" y="1297807"/>
            <a:ext cx="1461141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b="1" dirty="0">
                <a:latin typeface="Calibri"/>
                <a:cs typeface="Calibri"/>
              </a:rPr>
              <a:t>3-</a:t>
            </a:r>
            <a:r>
              <a:rPr sz="1992" b="1" spc="2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Kümeleme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6043" y="1720805"/>
            <a:ext cx="1441950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275647" indent="-258201">
              <a:spcBef>
                <a:spcPts val="18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spc="-14" dirty="0">
                <a:latin typeface="Calibri"/>
                <a:cs typeface="Calibri"/>
              </a:rPr>
              <a:t>Özetlemek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3269" y="1720804"/>
            <a:ext cx="4058048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  <a:tabLst>
                <a:tab pos="813855" algn="l"/>
                <a:tab pos="1864976" algn="l"/>
                <a:tab pos="3674998" algn="l"/>
              </a:tabLst>
            </a:pPr>
            <a:r>
              <a:rPr sz="1992" spc="-27" dirty="0">
                <a:latin typeface="Calibri"/>
                <a:cs typeface="Calibri"/>
              </a:rPr>
              <a:t>veya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verileri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yapılandırmak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için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55647" y="2001323"/>
            <a:ext cx="3543377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kullanılır.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5250" y="2312721"/>
            <a:ext cx="1528310" cy="1444423"/>
          </a:xfrm>
          <a:prstGeom prst="rect">
            <a:avLst/>
          </a:prstGeom>
        </p:spPr>
        <p:txBody>
          <a:bodyPr vert="horz" wrap="square" lIns="0" tIns="63680" rIns="0" bIns="0" rtlCol="0">
            <a:spAutoFit/>
          </a:bodyPr>
          <a:lstStyle/>
          <a:p>
            <a:pPr marL="273030" indent="-255584">
              <a:spcBef>
                <a:spcPts val="501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K-</a:t>
            </a:r>
            <a:r>
              <a:rPr sz="1992" spc="-14" dirty="0">
                <a:latin typeface="Calibri"/>
                <a:cs typeface="Calibri"/>
              </a:rPr>
              <a:t>means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85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spc="-14" dirty="0">
                <a:latin typeface="Calibri"/>
                <a:cs typeface="Calibri"/>
              </a:rPr>
              <a:t>DBSCAN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dirty="0">
                <a:latin typeface="Calibri"/>
                <a:cs typeface="Calibri"/>
              </a:rPr>
              <a:t>Mean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Shift</a:t>
            </a:r>
            <a:endParaRPr sz="1992" dirty="0">
              <a:latin typeface="Calibri"/>
              <a:cs typeface="Calibri"/>
            </a:endParaRPr>
          </a:p>
          <a:p>
            <a:pPr marL="273030" indent="-255584">
              <a:spcBef>
                <a:spcPts val="378"/>
              </a:spcBef>
              <a:buFont typeface="Arial MT"/>
              <a:buChar char="•"/>
              <a:tabLst>
                <a:tab pos="273030" algn="l"/>
              </a:tabLst>
            </a:pPr>
            <a:r>
              <a:rPr sz="1992" spc="-14" dirty="0">
                <a:latin typeface="Calibri"/>
                <a:cs typeface="Calibri"/>
              </a:rPr>
              <a:t>Hierarchical</a:t>
            </a:r>
            <a:endParaRPr sz="1992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96043" y="3833129"/>
            <a:ext cx="1762965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b="1" dirty="0">
                <a:latin typeface="Calibri"/>
                <a:cs typeface="Calibri"/>
              </a:rPr>
              <a:t>4-</a:t>
            </a:r>
            <a:r>
              <a:rPr sz="1992" b="1" spc="2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İlişkilendirme</a:t>
            </a:r>
            <a:endParaRPr sz="1992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96042" y="4256126"/>
            <a:ext cx="2249720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275647" indent="-258201">
              <a:spcBef>
                <a:spcPts val="185"/>
              </a:spcBef>
              <a:buFont typeface="Arial MT"/>
              <a:buChar char="•"/>
              <a:tabLst>
                <a:tab pos="275647" algn="l"/>
                <a:tab pos="1260473" algn="l"/>
              </a:tabLst>
            </a:pPr>
            <a:r>
              <a:rPr sz="1992" spc="-14" dirty="0">
                <a:latin typeface="Calibri"/>
                <a:cs typeface="Calibri"/>
              </a:rPr>
              <a:t>Birlikte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meydana</a:t>
            </a:r>
            <a:endParaRPr sz="1992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5944" y="4536645"/>
            <a:ext cx="397779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27" dirty="0">
                <a:latin typeface="Calibri"/>
                <a:cs typeface="Calibri"/>
              </a:rPr>
              <a:t>için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9377" y="4536645"/>
            <a:ext cx="1439333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ilişkilendirme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7088" y="4256125"/>
            <a:ext cx="3324424" cy="613688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R="6978" algn="r">
              <a:lnSpc>
                <a:spcPts val="2301"/>
              </a:lnSpc>
              <a:spcBef>
                <a:spcPts val="185"/>
              </a:spcBef>
              <a:tabLst>
                <a:tab pos="822578" algn="l"/>
                <a:tab pos="1796065" algn="l"/>
                <a:tab pos="2522690" algn="l"/>
              </a:tabLst>
            </a:pPr>
            <a:r>
              <a:rPr sz="1992" spc="-14" dirty="0">
                <a:latin typeface="Calibri"/>
                <a:cs typeface="Calibri"/>
              </a:rPr>
              <a:t>gelen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öğeleri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veya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olayları</a:t>
            </a:r>
            <a:endParaRPr sz="1992">
              <a:latin typeface="Calibri"/>
              <a:cs typeface="Calibri"/>
            </a:endParaRPr>
          </a:p>
          <a:p>
            <a:pPr marR="9595" algn="r">
              <a:lnSpc>
                <a:spcPts val="2301"/>
              </a:lnSpc>
            </a:pPr>
            <a:r>
              <a:rPr sz="1992" spc="-14" dirty="0">
                <a:latin typeface="Calibri"/>
                <a:cs typeface="Calibri"/>
              </a:rPr>
              <a:t>algoritmaları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55647" y="4536645"/>
            <a:ext cx="1603330" cy="971543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lnSpc>
                <a:spcPts val="2294"/>
              </a:lnSpc>
              <a:spcBef>
                <a:spcPts val="185"/>
              </a:spcBef>
            </a:pPr>
            <a:r>
              <a:rPr sz="1992" b="1" spc="-14" dirty="0">
                <a:latin typeface="Calibri"/>
                <a:cs typeface="Calibri"/>
              </a:rPr>
              <a:t>ilişkilendirmek</a:t>
            </a:r>
            <a:endParaRPr sz="1992" dirty="0">
              <a:latin typeface="Calibri"/>
              <a:cs typeface="Calibri"/>
            </a:endParaRPr>
          </a:p>
          <a:p>
            <a:pPr marL="17446">
              <a:lnSpc>
                <a:spcPts val="2294"/>
              </a:lnSpc>
            </a:pPr>
            <a:r>
              <a:rPr sz="1992" spc="-14" dirty="0">
                <a:latin typeface="Calibri"/>
                <a:cs typeface="Calibri"/>
              </a:rPr>
              <a:t>kullanıyoruz.</a:t>
            </a:r>
            <a:endParaRPr sz="1992" dirty="0">
              <a:latin typeface="Calibri"/>
              <a:cs typeface="Calibri"/>
            </a:endParaRPr>
          </a:p>
          <a:p>
            <a:pPr marL="532103" indent="-255584">
              <a:spcBef>
                <a:spcPts val="385"/>
              </a:spcBef>
              <a:buFont typeface="Arial MT"/>
              <a:buChar char="•"/>
              <a:tabLst>
                <a:tab pos="532103" algn="l"/>
              </a:tabLst>
            </a:pPr>
            <a:r>
              <a:rPr sz="1992" spc="-14" dirty="0">
                <a:latin typeface="Calibri"/>
                <a:cs typeface="Calibri"/>
              </a:rPr>
              <a:t>Apriori</a:t>
            </a:r>
            <a:endParaRPr sz="1992" dirty="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9544" y="5150720"/>
            <a:ext cx="4666376" cy="23830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5062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1-</a:t>
            </a:r>
            <a:r>
              <a:rPr sz="4533" spc="-117" dirty="0"/>
              <a:t> </a:t>
            </a:r>
            <a:r>
              <a:rPr sz="4533" spc="-27" dirty="0"/>
              <a:t>Regresyon</a:t>
            </a:r>
            <a:r>
              <a:rPr sz="4533" spc="-82" dirty="0"/>
              <a:t> </a:t>
            </a:r>
            <a:r>
              <a:rPr sz="4533" spc="-14" dirty="0"/>
              <a:t>Algoritmaları</a:t>
            </a:r>
            <a:endParaRPr sz="4533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425530" y="1190643"/>
            <a:ext cx="10263807" cy="2337261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dirty="0"/>
              <a:t>Sürekli</a:t>
            </a:r>
            <a:r>
              <a:rPr spc="21" dirty="0"/>
              <a:t> </a:t>
            </a:r>
            <a:r>
              <a:rPr b="0" dirty="0">
                <a:latin typeface="Calibri"/>
                <a:cs typeface="Calibri"/>
              </a:rPr>
              <a:t>değerleri</a:t>
            </a:r>
            <a:r>
              <a:rPr b="0" spc="96" dirty="0"/>
              <a:t> </a:t>
            </a:r>
            <a:r>
              <a:rPr b="0" dirty="0">
                <a:latin typeface="Calibri"/>
                <a:cs typeface="Calibri"/>
              </a:rPr>
              <a:t>tahmin</a:t>
            </a:r>
            <a:r>
              <a:rPr b="0" spc="96" dirty="0"/>
              <a:t> </a:t>
            </a:r>
            <a:r>
              <a:rPr b="0" dirty="0">
                <a:latin typeface="Calibri"/>
                <a:cs typeface="Calibri"/>
              </a:rPr>
              <a:t>etmek</a:t>
            </a:r>
            <a:r>
              <a:rPr b="0" spc="48" dirty="0"/>
              <a:t> </a:t>
            </a:r>
            <a:r>
              <a:rPr b="0" dirty="0">
                <a:latin typeface="Calibri"/>
                <a:cs typeface="Calibri"/>
              </a:rPr>
              <a:t>için</a:t>
            </a:r>
            <a:r>
              <a:rPr b="0" spc="103" dirty="0"/>
              <a:t> </a:t>
            </a:r>
            <a:r>
              <a:rPr b="0" dirty="0">
                <a:latin typeface="Calibri"/>
                <a:cs typeface="Calibri"/>
              </a:rPr>
              <a:t>regresyon</a:t>
            </a:r>
            <a:r>
              <a:rPr b="0" spc="76" dirty="0"/>
              <a:t> </a:t>
            </a:r>
            <a:r>
              <a:rPr b="0" dirty="0">
                <a:latin typeface="Calibri"/>
                <a:cs typeface="Calibri"/>
              </a:rPr>
              <a:t>algoritmaları</a:t>
            </a:r>
            <a:r>
              <a:rPr b="0" spc="89" dirty="0"/>
              <a:t> </a:t>
            </a:r>
            <a:r>
              <a:rPr b="0" spc="-14" dirty="0"/>
              <a:t>kullanılır.</a:t>
            </a: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b="0" dirty="0">
                <a:latin typeface="Calibri"/>
                <a:cs typeface="Calibri"/>
              </a:rPr>
              <a:t>Regresyon</a:t>
            </a:r>
            <a:r>
              <a:rPr b="0" spc="21" dirty="0"/>
              <a:t> </a:t>
            </a:r>
            <a:r>
              <a:rPr b="0" spc="-14" dirty="0"/>
              <a:t>algoritmaları:</a:t>
            </a:r>
          </a:p>
          <a:p>
            <a:pPr marL="793793" lvl="1" indent="-257328">
              <a:spcBef>
                <a:spcPts val="426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Linear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Regression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(Linear)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85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Polynomial</a:t>
            </a:r>
            <a:r>
              <a:rPr sz="1580" spc="-69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Regression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(Polinom)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92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Exponential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Regression</a:t>
            </a:r>
            <a:r>
              <a:rPr sz="1580" spc="-62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(Üstel)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Logistic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Regression</a:t>
            </a:r>
            <a:r>
              <a:rPr sz="1580" spc="-69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(Logistik)</a:t>
            </a:r>
            <a:endParaRPr sz="1580">
              <a:latin typeface="Calibri"/>
              <a:cs typeface="Calibri"/>
            </a:endParaRPr>
          </a:p>
          <a:p>
            <a:pPr marL="793793" lvl="1" indent="-257328">
              <a:spcBef>
                <a:spcPts val="378"/>
              </a:spcBef>
              <a:buFont typeface="Arial MT"/>
              <a:buChar char="•"/>
              <a:tabLst>
                <a:tab pos="793793" algn="l"/>
              </a:tabLst>
            </a:pPr>
            <a:r>
              <a:rPr sz="1580" dirty="0">
                <a:latin typeface="Calibri"/>
                <a:cs typeface="Calibri"/>
              </a:rPr>
              <a:t>Logarithmic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Regression</a:t>
            </a:r>
            <a:r>
              <a:rPr sz="1580" spc="-69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(Logaritmik)</a:t>
            </a:r>
            <a:endParaRPr sz="158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9866" y="2140041"/>
            <a:ext cx="6305409" cy="41202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09728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Linear</a:t>
            </a:r>
            <a:r>
              <a:rPr sz="4533" spc="-103" dirty="0"/>
              <a:t> </a:t>
            </a:r>
            <a:r>
              <a:rPr sz="4533" spc="-14" dirty="0"/>
              <a:t>Regression</a:t>
            </a:r>
            <a:r>
              <a:rPr sz="4533" spc="-103" dirty="0"/>
              <a:t> </a:t>
            </a:r>
            <a:r>
              <a:rPr sz="4533" dirty="0"/>
              <a:t>(Doğrusal</a:t>
            </a:r>
            <a:r>
              <a:rPr sz="4533" spc="-144" dirty="0"/>
              <a:t> </a:t>
            </a:r>
            <a:r>
              <a:rPr sz="4533" spc="-14" dirty="0"/>
              <a:t>Regresyon)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6520616" cy="5589900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regresyon,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girdi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özellikleri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çıktı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arasındaki 	</a:t>
            </a:r>
            <a:r>
              <a:rPr sz="1992" dirty="0">
                <a:latin typeface="Calibri"/>
                <a:cs typeface="Calibri"/>
              </a:rPr>
              <a:t>ilişkiyi</a:t>
            </a:r>
            <a:r>
              <a:rPr sz="1992" spc="43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modelleyen</a:t>
            </a:r>
            <a:r>
              <a:rPr sz="1992" spc="45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istatistiksel</a:t>
            </a:r>
            <a:r>
              <a:rPr sz="1992" b="1" spc="43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yaklaşımdır.</a:t>
            </a:r>
            <a:r>
              <a:rPr sz="1992" spc="440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Girdi 	</a:t>
            </a:r>
            <a:r>
              <a:rPr sz="1992" dirty="0">
                <a:latin typeface="Calibri"/>
                <a:cs typeface="Calibri"/>
              </a:rPr>
              <a:t>özelliklerine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bağımsız</a:t>
            </a:r>
            <a:r>
              <a:rPr sz="1992" b="1" spc="32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değişkenler</a:t>
            </a:r>
            <a:r>
              <a:rPr sz="1992" b="1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denir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çıktıya</a:t>
            </a:r>
            <a:r>
              <a:rPr sz="1992" b="1" spc="309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bağımlı 	</a:t>
            </a:r>
            <a:r>
              <a:rPr sz="1992" b="1" dirty="0">
                <a:latin typeface="Calibri"/>
                <a:cs typeface="Calibri"/>
              </a:rPr>
              <a:t>değişken</a:t>
            </a:r>
            <a:r>
              <a:rPr sz="1992" b="1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adı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verilir.</a:t>
            </a:r>
            <a:r>
              <a:rPr sz="1992" spc="36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Buradaki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amacımız,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girdi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özelliklerine 	</a:t>
            </a:r>
            <a:r>
              <a:rPr sz="1992" dirty="0">
                <a:latin typeface="Calibri"/>
                <a:cs typeface="Calibri"/>
              </a:rPr>
              <a:t>göre</a:t>
            </a:r>
            <a:r>
              <a:rPr sz="1992" spc="25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çıktının</a:t>
            </a:r>
            <a:r>
              <a:rPr sz="1992" spc="25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değerini,</a:t>
            </a:r>
            <a:r>
              <a:rPr sz="1992" spc="24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optimal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katsayıları</a:t>
            </a:r>
            <a:r>
              <a:rPr sz="1992" spc="26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25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çarparak 	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etmektir.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regresyonun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gerçek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hayattan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örnekleri: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(1)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Ürün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satışlarını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(2)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Ekonomik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büyümeyi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(3)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Petrol</a:t>
            </a:r>
            <a:r>
              <a:rPr sz="1992" spc="1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fiyatlarını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(4)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arabanın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emisyonunu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(5)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Not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ortalamasının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üniversiteye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girişler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üzerindeki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etkisi.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İki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tür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doğrusal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regresyon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vardır: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34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1.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Basit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62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2.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Çok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Değişkenli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0270" y="1883683"/>
            <a:ext cx="5803616" cy="34736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09728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Basit</a:t>
            </a:r>
            <a:r>
              <a:rPr sz="4533" spc="-89" dirty="0"/>
              <a:t> </a:t>
            </a:r>
            <a:r>
              <a:rPr sz="4533" dirty="0"/>
              <a:t>Doğrusal</a:t>
            </a:r>
            <a:r>
              <a:rPr sz="4533" spc="-89" dirty="0"/>
              <a:t> </a:t>
            </a:r>
            <a:r>
              <a:rPr sz="4533" spc="-14" dirty="0"/>
              <a:t>Regresyon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65" y="1281064"/>
            <a:ext cx="6790164" cy="5472617"/>
          </a:xfrm>
          <a:prstGeom prst="rect">
            <a:avLst/>
          </a:prstGeom>
        </p:spPr>
        <p:txBody>
          <a:bodyPr vert="horz" wrap="square" lIns="0" tIns="71529" rIns="0" bIns="0" rtlCol="0">
            <a:spAutoFit/>
          </a:bodyPr>
          <a:lstStyle/>
          <a:p>
            <a:pPr marL="276519" marR="9595" indent="-259945" algn="just">
              <a:lnSpc>
                <a:spcPct val="81200"/>
              </a:lnSpc>
              <a:spcBef>
                <a:spcPts val="562"/>
              </a:spcBef>
              <a:buFont typeface="Arial MT"/>
              <a:buChar char="•"/>
              <a:tabLst>
                <a:tab pos="276519" algn="l"/>
              </a:tabLst>
            </a:pPr>
            <a:r>
              <a:rPr sz="1786" dirty="0">
                <a:latin typeface="Calibri"/>
                <a:cs typeface="Calibri"/>
              </a:rPr>
              <a:t>Basit</a:t>
            </a:r>
            <a:r>
              <a:rPr sz="1786" spc="7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doğrusal</a:t>
            </a:r>
            <a:r>
              <a:rPr sz="1786" spc="9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regresyonda,</a:t>
            </a:r>
            <a:r>
              <a:rPr sz="1786" spc="89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çıktı</a:t>
            </a:r>
            <a:r>
              <a:rPr sz="1786" spc="9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/</a:t>
            </a:r>
            <a:r>
              <a:rPr sz="1786" spc="7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bağımlı</a:t>
            </a:r>
            <a:r>
              <a:rPr sz="1786" spc="9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değişkeni</a:t>
            </a:r>
            <a:r>
              <a:rPr sz="1786" spc="96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yalnızca</a:t>
            </a:r>
            <a:r>
              <a:rPr sz="1786" b="1" spc="11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bir</a:t>
            </a:r>
            <a:r>
              <a:rPr sz="1786" b="1" spc="103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giriş </a:t>
            </a:r>
            <a:r>
              <a:rPr sz="1786" b="1" dirty="0">
                <a:latin typeface="Calibri"/>
                <a:cs typeface="Calibri"/>
              </a:rPr>
              <a:t>özelliğine</a:t>
            </a:r>
            <a:r>
              <a:rPr sz="1786" b="1" spc="38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göre</a:t>
            </a:r>
            <a:r>
              <a:rPr sz="1786" b="1" spc="392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tahmin</a:t>
            </a:r>
            <a:r>
              <a:rPr sz="1786" b="1" spc="38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ederiz</a:t>
            </a:r>
            <a:r>
              <a:rPr sz="1786" dirty="0">
                <a:latin typeface="Calibri"/>
                <a:cs typeface="Calibri"/>
              </a:rPr>
              <a:t>.</a:t>
            </a:r>
            <a:r>
              <a:rPr sz="1786" spc="39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Basit</a:t>
            </a:r>
            <a:r>
              <a:rPr sz="1786" spc="39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doğrusal</a:t>
            </a:r>
            <a:r>
              <a:rPr sz="1786" spc="39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regresyon</a:t>
            </a:r>
            <a:r>
              <a:rPr sz="1786" spc="39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şu</a:t>
            </a:r>
            <a:r>
              <a:rPr sz="1786" spc="398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şekilde verilir:</a:t>
            </a:r>
            <a:endParaRPr sz="1786">
              <a:latin typeface="Calibri"/>
              <a:cs typeface="Calibri"/>
            </a:endParaRPr>
          </a:p>
          <a:p>
            <a:pPr marL="276519" indent="-259073" algn="just">
              <a:spcBef>
                <a:spcPts val="742"/>
              </a:spcBef>
              <a:buFont typeface="Arial MT"/>
              <a:buChar char="•"/>
              <a:tabLst>
                <a:tab pos="276519" algn="l"/>
              </a:tabLst>
            </a:pPr>
            <a:r>
              <a:rPr sz="1786" b="1" dirty="0">
                <a:latin typeface="Calibri"/>
                <a:cs typeface="Calibri"/>
              </a:rPr>
              <a:t>Adım</a:t>
            </a:r>
            <a:r>
              <a:rPr sz="1786" b="1" spc="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adım</a:t>
            </a:r>
            <a:r>
              <a:rPr sz="1786" b="1" spc="41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uygulama:</a:t>
            </a:r>
            <a:endParaRPr sz="1786">
              <a:latin typeface="Calibri"/>
              <a:cs typeface="Calibri"/>
            </a:endParaRPr>
          </a:p>
          <a:p>
            <a:pPr marL="17446" marR="6978" indent="235521">
              <a:lnSpc>
                <a:spcPts val="1745"/>
              </a:lnSpc>
              <a:spcBef>
                <a:spcPts val="1120"/>
              </a:spcBef>
              <a:buAutoNum type="alphaLcPeriod"/>
              <a:tabLst>
                <a:tab pos="252967" algn="l"/>
              </a:tabLst>
            </a:pPr>
            <a:r>
              <a:rPr sz="1786" dirty="0">
                <a:latin typeface="Calibri"/>
                <a:cs typeface="Calibri"/>
              </a:rPr>
              <a:t>Gerekli</a:t>
            </a:r>
            <a:r>
              <a:rPr sz="1786" spc="12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kütüphaneler</a:t>
            </a:r>
            <a:r>
              <a:rPr sz="1786" b="1" spc="13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aktarılır:</a:t>
            </a:r>
            <a:r>
              <a:rPr sz="1786" spc="11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Hesaplamalar</a:t>
            </a:r>
            <a:r>
              <a:rPr sz="1786" spc="12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için</a:t>
            </a:r>
            <a:r>
              <a:rPr sz="1786" spc="13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çeşitli</a:t>
            </a:r>
            <a:r>
              <a:rPr sz="1786" spc="12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kütüphaneler </a:t>
            </a:r>
            <a:r>
              <a:rPr sz="1786" dirty="0">
                <a:latin typeface="Calibri"/>
                <a:cs typeface="Calibri"/>
              </a:rPr>
              <a:t>kullanacağımızdan,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bunları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aktarmamız</a:t>
            </a:r>
            <a:r>
              <a:rPr sz="1786" spc="-14" dirty="0">
                <a:latin typeface="Calibri"/>
                <a:cs typeface="Calibri"/>
              </a:rPr>
              <a:t> gerekiyor.</a:t>
            </a:r>
            <a:endParaRPr sz="1786">
              <a:latin typeface="Calibri"/>
              <a:cs typeface="Calibri"/>
            </a:endParaRPr>
          </a:p>
          <a:p>
            <a:pPr marL="247733" indent="-230287">
              <a:spcBef>
                <a:spcPts val="735"/>
              </a:spcBef>
              <a:buFont typeface="Calibri"/>
              <a:buAutoNum type="alphaLcPeriod"/>
              <a:tabLst>
                <a:tab pos="247733" algn="l"/>
              </a:tabLst>
            </a:pPr>
            <a:r>
              <a:rPr sz="1786" b="1" dirty="0">
                <a:latin typeface="Calibri"/>
                <a:cs typeface="Calibri"/>
              </a:rPr>
              <a:t>Veritabanı</a:t>
            </a:r>
            <a:r>
              <a:rPr sz="1786" b="1" spc="-1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dosyası</a:t>
            </a:r>
            <a:r>
              <a:rPr sz="1786" b="1" spc="-1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okunur.</a:t>
            </a:r>
            <a:endParaRPr sz="1786">
              <a:latin typeface="Calibri"/>
              <a:cs typeface="Calibri"/>
            </a:endParaRPr>
          </a:p>
          <a:p>
            <a:pPr marL="224181" indent="-206735">
              <a:spcBef>
                <a:spcPts val="728"/>
              </a:spcBef>
              <a:buAutoNum type="alphaLcPeriod"/>
              <a:tabLst>
                <a:tab pos="224181" algn="l"/>
              </a:tabLst>
            </a:pPr>
            <a:r>
              <a:rPr sz="1786" dirty="0">
                <a:latin typeface="Calibri"/>
                <a:cs typeface="Calibri"/>
              </a:rPr>
              <a:t>Değerler</a:t>
            </a:r>
            <a:r>
              <a:rPr sz="1786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tahmin</a:t>
            </a:r>
            <a:r>
              <a:rPr sz="1786" spc="-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edilirken dikkate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almak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istenilen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özellikleri</a:t>
            </a:r>
            <a:r>
              <a:rPr sz="1786" b="1" spc="-34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seçilir</a:t>
            </a:r>
            <a:r>
              <a:rPr sz="1786" spc="-14" dirty="0">
                <a:latin typeface="Calibri"/>
                <a:cs typeface="Calibri"/>
              </a:rPr>
              <a:t>.</a:t>
            </a:r>
            <a:endParaRPr sz="1786">
              <a:latin typeface="Calibri"/>
              <a:cs typeface="Calibri"/>
            </a:endParaRPr>
          </a:p>
          <a:p>
            <a:pPr marL="247733" indent="-230287">
              <a:spcBef>
                <a:spcPts val="735"/>
              </a:spcBef>
              <a:buAutoNum type="alphaLcPeriod"/>
              <a:tabLst>
                <a:tab pos="247733" algn="l"/>
              </a:tabLst>
            </a:pPr>
            <a:r>
              <a:rPr sz="1786" dirty="0">
                <a:latin typeface="Calibri"/>
                <a:cs typeface="Calibri"/>
              </a:rPr>
              <a:t>Verilerin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grafiği</a:t>
            </a:r>
            <a:r>
              <a:rPr sz="1786" b="1" spc="-41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çizilir.</a:t>
            </a:r>
            <a:endParaRPr sz="1786">
              <a:latin typeface="Calibri"/>
              <a:cs typeface="Calibri"/>
            </a:endParaRPr>
          </a:p>
          <a:p>
            <a:pPr marL="17446" marR="9595" indent="266051">
              <a:lnSpc>
                <a:spcPts val="1745"/>
              </a:lnSpc>
              <a:spcBef>
                <a:spcPts val="1120"/>
              </a:spcBef>
              <a:buAutoNum type="alphaLcPeriod"/>
              <a:tabLst>
                <a:tab pos="283497" algn="l"/>
              </a:tabLst>
            </a:pPr>
            <a:r>
              <a:rPr sz="1786" dirty="0">
                <a:latin typeface="Calibri"/>
                <a:cs typeface="Calibri"/>
              </a:rPr>
              <a:t>Bir</a:t>
            </a:r>
            <a:r>
              <a:rPr sz="1786" spc="309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modelin</a:t>
            </a:r>
            <a:r>
              <a:rPr sz="1786" spc="33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doğruluğunu</a:t>
            </a:r>
            <a:r>
              <a:rPr sz="1786" spc="343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kontrol</a:t>
            </a:r>
            <a:r>
              <a:rPr sz="1786" spc="330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etmek</a:t>
            </a:r>
            <a:r>
              <a:rPr sz="1786" spc="323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için,</a:t>
            </a:r>
            <a:r>
              <a:rPr sz="1786" spc="323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veriler</a:t>
            </a:r>
            <a:r>
              <a:rPr sz="1786" b="1" spc="323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eğitim</a:t>
            </a:r>
            <a:r>
              <a:rPr sz="1786" b="1" spc="323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ve</a:t>
            </a:r>
            <a:r>
              <a:rPr sz="1786" b="1" spc="330" dirty="0">
                <a:latin typeface="Calibri"/>
                <a:cs typeface="Calibri"/>
              </a:rPr>
              <a:t> </a:t>
            </a:r>
            <a:r>
              <a:rPr sz="1786" b="1" spc="-27" dirty="0">
                <a:latin typeface="Calibri"/>
                <a:cs typeface="Calibri"/>
              </a:rPr>
              <a:t>test </a:t>
            </a:r>
            <a:r>
              <a:rPr sz="1786" b="1" dirty="0">
                <a:latin typeface="Calibri"/>
                <a:cs typeface="Calibri"/>
              </a:rPr>
              <a:t>veri</a:t>
            </a:r>
            <a:r>
              <a:rPr sz="1786" b="1" spc="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setlerine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ayrılır</a:t>
            </a:r>
            <a:r>
              <a:rPr sz="1786" spc="-14" dirty="0">
                <a:latin typeface="Calibri"/>
                <a:cs typeface="Calibri"/>
              </a:rPr>
              <a:t>.</a:t>
            </a:r>
            <a:endParaRPr sz="1786">
              <a:latin typeface="Calibri"/>
              <a:cs typeface="Calibri"/>
            </a:endParaRPr>
          </a:p>
          <a:p>
            <a:pPr marL="17446" marR="8723" indent="299197">
              <a:lnSpc>
                <a:spcPts val="1745"/>
              </a:lnSpc>
              <a:spcBef>
                <a:spcPts val="1125"/>
              </a:spcBef>
              <a:buFont typeface="Calibri"/>
              <a:buAutoNum type="alphaLcPeriod"/>
              <a:tabLst>
                <a:tab pos="316643" algn="l"/>
                <a:tab pos="1120033" algn="l"/>
                <a:tab pos="1973141" algn="l"/>
                <a:tab pos="2938777" algn="l"/>
                <a:tab pos="3764845" algn="l"/>
                <a:tab pos="4520256" algn="l"/>
                <a:tab pos="5628076" algn="l"/>
                <a:tab pos="6445421" algn="l"/>
              </a:tabLst>
            </a:pPr>
            <a:r>
              <a:rPr sz="1786" b="1" spc="-14" dirty="0">
                <a:latin typeface="Calibri"/>
                <a:cs typeface="Calibri"/>
              </a:rPr>
              <a:t>Model</a:t>
            </a:r>
            <a:r>
              <a:rPr sz="1786" b="1" dirty="0">
                <a:latin typeface="Calibri"/>
                <a:cs typeface="Calibri"/>
              </a:rPr>
              <a:t>	</a:t>
            </a:r>
            <a:r>
              <a:rPr sz="1786" b="1" spc="-14" dirty="0">
                <a:latin typeface="Calibri"/>
                <a:cs typeface="Calibri"/>
              </a:rPr>
              <a:t>eğitilir</a:t>
            </a:r>
            <a:r>
              <a:rPr sz="1786" spc="-14" dirty="0">
                <a:latin typeface="Calibri"/>
                <a:cs typeface="Calibri"/>
              </a:rPr>
              <a:t>: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14" dirty="0">
                <a:latin typeface="Calibri"/>
                <a:cs typeface="Calibri"/>
              </a:rPr>
              <a:t>Modelin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14" dirty="0">
                <a:latin typeface="Calibri"/>
                <a:cs typeface="Calibri"/>
              </a:rPr>
              <a:t>eğitimi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27" dirty="0">
                <a:latin typeface="Calibri"/>
                <a:cs typeface="Calibri"/>
              </a:rPr>
              <a:t>uygun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14" dirty="0">
                <a:latin typeface="Calibri"/>
                <a:cs typeface="Calibri"/>
              </a:rPr>
              <a:t>regresyon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14" dirty="0">
                <a:latin typeface="Calibri"/>
                <a:cs typeface="Calibri"/>
              </a:rPr>
              <a:t>çizgimi</a:t>
            </a:r>
            <a:r>
              <a:rPr sz="1786" dirty="0">
                <a:latin typeface="Calibri"/>
                <a:cs typeface="Calibri"/>
              </a:rPr>
              <a:t>	</a:t>
            </a:r>
            <a:r>
              <a:rPr sz="1786" spc="-27" dirty="0">
                <a:latin typeface="Calibri"/>
                <a:cs typeface="Calibri"/>
              </a:rPr>
              <a:t>için </a:t>
            </a:r>
            <a:r>
              <a:rPr sz="1786" dirty="0">
                <a:latin typeface="Calibri"/>
                <a:cs typeface="Calibri"/>
              </a:rPr>
              <a:t>katsayıların</a:t>
            </a:r>
            <a:r>
              <a:rPr sz="1786" spc="-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nasıl</a:t>
            </a:r>
            <a:r>
              <a:rPr sz="1786" spc="-48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bulabileceğidir.</a:t>
            </a:r>
            <a:endParaRPr sz="1786">
              <a:latin typeface="Calibri"/>
              <a:cs typeface="Calibri"/>
            </a:endParaRPr>
          </a:p>
          <a:p>
            <a:pPr marL="235521" indent="-218075">
              <a:spcBef>
                <a:spcPts val="735"/>
              </a:spcBef>
              <a:buAutoNum type="alphaLcPeriod"/>
              <a:tabLst>
                <a:tab pos="235521" algn="l"/>
              </a:tabLst>
            </a:pPr>
            <a:r>
              <a:rPr sz="1786" dirty="0">
                <a:latin typeface="Calibri"/>
                <a:cs typeface="Calibri"/>
              </a:rPr>
              <a:t>En uygun</a:t>
            </a:r>
            <a:r>
              <a:rPr sz="1786" spc="-3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çizgi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çizilir</a:t>
            </a:r>
            <a:r>
              <a:rPr sz="1786" spc="-14" dirty="0">
                <a:latin typeface="Calibri"/>
                <a:cs typeface="Calibri"/>
              </a:rPr>
              <a:t>.</a:t>
            </a:r>
            <a:endParaRPr sz="1786">
              <a:latin typeface="Calibri"/>
              <a:cs typeface="Calibri"/>
            </a:endParaRPr>
          </a:p>
          <a:p>
            <a:pPr marL="252095" indent="-234649">
              <a:spcBef>
                <a:spcPts val="728"/>
              </a:spcBef>
              <a:buFont typeface="Calibri"/>
              <a:buAutoNum type="alphaLcPeriod"/>
              <a:tabLst>
                <a:tab pos="252095" algn="l"/>
              </a:tabLst>
            </a:pPr>
            <a:r>
              <a:rPr sz="1786" b="1" spc="-27" dirty="0">
                <a:latin typeface="Calibri"/>
                <a:cs typeface="Calibri"/>
              </a:rPr>
              <a:t>Test</a:t>
            </a:r>
            <a:r>
              <a:rPr sz="1786" b="1" spc="-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veri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seti </a:t>
            </a:r>
            <a:r>
              <a:rPr sz="1786" dirty="0">
                <a:latin typeface="Calibri"/>
                <a:cs typeface="Calibri"/>
              </a:rPr>
              <a:t>için</a:t>
            </a:r>
            <a:r>
              <a:rPr sz="1786" spc="-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bir </a:t>
            </a:r>
            <a:r>
              <a:rPr sz="1786" b="1" dirty="0">
                <a:latin typeface="Calibri"/>
                <a:cs typeface="Calibri"/>
              </a:rPr>
              <a:t>tahmin</a:t>
            </a:r>
            <a:r>
              <a:rPr sz="1786" b="1" spc="1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fonksiyonu</a:t>
            </a:r>
            <a:r>
              <a:rPr sz="1786" b="1" spc="1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bulunur.</a:t>
            </a:r>
            <a:endParaRPr sz="1786">
              <a:latin typeface="Calibri"/>
              <a:cs typeface="Calibri"/>
            </a:endParaRPr>
          </a:p>
          <a:p>
            <a:pPr marL="17446" marR="7851" indent="272157" algn="just">
              <a:lnSpc>
                <a:spcPct val="81100"/>
              </a:lnSpc>
              <a:spcBef>
                <a:spcPts val="1147"/>
              </a:spcBef>
              <a:buAutoNum type="alphaLcPeriod"/>
              <a:tabLst>
                <a:tab pos="289603" algn="l"/>
              </a:tabLst>
            </a:pPr>
            <a:r>
              <a:rPr sz="1786" dirty="0">
                <a:latin typeface="Calibri"/>
                <a:cs typeface="Calibri"/>
              </a:rPr>
              <a:t>Test</a:t>
            </a:r>
            <a:r>
              <a:rPr sz="1786" spc="206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verilerinin</a:t>
            </a:r>
            <a:r>
              <a:rPr sz="1786" spc="206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doğruluğu</a:t>
            </a:r>
            <a:r>
              <a:rPr sz="1786" b="1" spc="213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kontrol</a:t>
            </a:r>
            <a:r>
              <a:rPr sz="1786" b="1" spc="220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edilir</a:t>
            </a:r>
            <a:r>
              <a:rPr sz="1786" dirty="0">
                <a:latin typeface="Calibri"/>
                <a:cs typeface="Calibri"/>
              </a:rPr>
              <a:t>:</a:t>
            </a:r>
            <a:r>
              <a:rPr sz="1786" spc="206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Gerçek</a:t>
            </a:r>
            <a:r>
              <a:rPr sz="1786" spc="213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değerleri</a:t>
            </a:r>
            <a:r>
              <a:rPr sz="1786" spc="213" dirty="0">
                <a:latin typeface="Calibri"/>
                <a:cs typeface="Calibri"/>
              </a:rPr>
              <a:t>  </a:t>
            </a:r>
            <a:r>
              <a:rPr sz="1786" spc="-27" dirty="0">
                <a:latin typeface="Calibri"/>
                <a:cs typeface="Calibri"/>
              </a:rPr>
              <a:t>veri </a:t>
            </a:r>
            <a:r>
              <a:rPr sz="1786" dirty="0">
                <a:latin typeface="Calibri"/>
                <a:cs typeface="Calibri"/>
              </a:rPr>
              <a:t>setindeki</a:t>
            </a:r>
            <a:r>
              <a:rPr sz="1786" spc="412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tahmin</a:t>
            </a:r>
            <a:r>
              <a:rPr sz="1786" spc="412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edilen</a:t>
            </a:r>
            <a:r>
              <a:rPr sz="1786" spc="419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değerlerle</a:t>
            </a:r>
            <a:r>
              <a:rPr sz="1786" spc="419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karşılaştırılarak</a:t>
            </a:r>
            <a:r>
              <a:rPr sz="1786" b="1" spc="419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bir</a:t>
            </a:r>
            <a:r>
              <a:rPr sz="1786" spc="412" dirty="0">
                <a:latin typeface="Calibri"/>
                <a:cs typeface="Calibri"/>
              </a:rPr>
              <a:t>  </a:t>
            </a:r>
            <a:r>
              <a:rPr sz="1786" spc="-14" dirty="0">
                <a:latin typeface="Calibri"/>
                <a:cs typeface="Calibri"/>
              </a:rPr>
              <a:t>modelin </a:t>
            </a:r>
            <a:r>
              <a:rPr sz="1786" dirty="0">
                <a:latin typeface="Calibri"/>
                <a:cs typeface="Calibri"/>
              </a:rPr>
              <a:t>doğruluğu</a:t>
            </a:r>
            <a:r>
              <a:rPr sz="1786" spc="-6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kontrol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edilebilir.</a:t>
            </a:r>
            <a:endParaRPr sz="1786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2131" y="73799"/>
            <a:ext cx="5682882" cy="7225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Çok</a:t>
            </a:r>
            <a:r>
              <a:rPr sz="4533" spc="-172" dirty="0"/>
              <a:t> </a:t>
            </a:r>
            <a:r>
              <a:rPr sz="4533" dirty="0"/>
              <a:t>Değişkenli</a:t>
            </a:r>
            <a:r>
              <a:rPr sz="4533" spc="-110" dirty="0"/>
              <a:t> </a:t>
            </a:r>
            <a:r>
              <a:rPr sz="4533" dirty="0"/>
              <a:t>Doğrusal</a:t>
            </a:r>
            <a:r>
              <a:rPr sz="4533" spc="-117" dirty="0"/>
              <a:t> </a:t>
            </a:r>
            <a:r>
              <a:rPr sz="4533" spc="-14" dirty="0"/>
              <a:t>Regresyon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698" y="1256028"/>
            <a:ext cx="7617999" cy="5526352"/>
          </a:xfrm>
          <a:prstGeom prst="rect">
            <a:avLst/>
          </a:prstGeom>
        </p:spPr>
        <p:txBody>
          <a:bodyPr vert="horz" wrap="square" lIns="0" tIns="18319" rIns="0" bIns="0" rtlCol="0">
            <a:spAutoFit/>
          </a:bodyPr>
          <a:lstStyle/>
          <a:p>
            <a:pPr marL="274774" indent="-257328">
              <a:lnSpc>
                <a:spcPts val="1964"/>
              </a:lnSpc>
              <a:spcBef>
                <a:spcPts val="144"/>
              </a:spcBef>
              <a:buFont typeface="Arial MT"/>
              <a:buChar char="•"/>
              <a:tabLst>
                <a:tab pos="274774" algn="l"/>
              </a:tabLst>
            </a:pPr>
            <a:r>
              <a:rPr sz="1923" dirty="0">
                <a:latin typeface="Calibri"/>
                <a:cs typeface="Calibri"/>
              </a:rPr>
              <a:t>Basit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regresyonda,</a:t>
            </a:r>
            <a:r>
              <a:rPr sz="1923" spc="-2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çıktı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özelliğinin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değerinin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tahmin</a:t>
            </a:r>
            <a:r>
              <a:rPr sz="1923" spc="-1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edilmesi</a:t>
            </a:r>
            <a:r>
              <a:rPr sz="1923" spc="-21" dirty="0">
                <a:latin typeface="Calibri"/>
                <a:cs typeface="Calibri"/>
              </a:rPr>
              <a:t> </a:t>
            </a:r>
            <a:r>
              <a:rPr sz="1923" spc="-27" dirty="0">
                <a:latin typeface="Calibri"/>
                <a:cs typeface="Calibri"/>
              </a:rPr>
              <a:t>için</a:t>
            </a:r>
            <a:endParaRPr sz="1923">
              <a:latin typeface="Calibri"/>
              <a:cs typeface="Calibri"/>
            </a:endParaRPr>
          </a:p>
          <a:p>
            <a:pPr marL="276519">
              <a:lnSpc>
                <a:spcPts val="1614"/>
              </a:lnSpc>
            </a:pPr>
            <a:r>
              <a:rPr sz="1923" dirty="0">
                <a:latin typeface="Calibri"/>
                <a:cs typeface="Calibri"/>
              </a:rPr>
              <a:t>yalnızca</a:t>
            </a:r>
            <a:r>
              <a:rPr sz="1923" spc="33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30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giriş</a:t>
            </a:r>
            <a:r>
              <a:rPr sz="1923" spc="30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özelliği</a:t>
            </a:r>
            <a:r>
              <a:rPr sz="1923" spc="32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dikkate</a:t>
            </a:r>
            <a:r>
              <a:rPr sz="1923" spc="30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alınır.</a:t>
            </a:r>
            <a:r>
              <a:rPr sz="1923" spc="32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Bununla</a:t>
            </a:r>
            <a:r>
              <a:rPr sz="1923" spc="31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birlikte,</a:t>
            </a:r>
            <a:r>
              <a:rPr sz="1923" spc="32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Çok</a:t>
            </a:r>
            <a:r>
              <a:rPr sz="1923" spc="330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Değişkenli</a:t>
            </a:r>
            <a:endParaRPr sz="1923">
              <a:latin typeface="Calibri"/>
              <a:cs typeface="Calibri"/>
            </a:endParaRPr>
          </a:p>
          <a:p>
            <a:pPr marL="276519" marR="8723">
              <a:lnSpc>
                <a:spcPct val="70000"/>
              </a:lnSpc>
              <a:spcBef>
                <a:spcPts val="343"/>
              </a:spcBef>
            </a:pP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43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Regresyonda,</a:t>
            </a:r>
            <a:r>
              <a:rPr sz="1923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çıktı</a:t>
            </a:r>
            <a:r>
              <a:rPr sz="1923" b="1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birden</a:t>
            </a:r>
            <a:r>
              <a:rPr sz="1923" b="1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fazla</a:t>
            </a:r>
            <a:r>
              <a:rPr sz="1923" b="1" spc="446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giriş</a:t>
            </a:r>
            <a:r>
              <a:rPr sz="1923" b="1" spc="453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özelliğine</a:t>
            </a:r>
            <a:r>
              <a:rPr sz="1923" b="1" spc="446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göre</a:t>
            </a:r>
            <a:r>
              <a:rPr sz="1923" b="1" spc="446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tahmin edilebilir</a:t>
            </a:r>
            <a:r>
              <a:rPr sz="1923" spc="-14" dirty="0">
                <a:latin typeface="Calibri"/>
                <a:cs typeface="Calibri"/>
              </a:rPr>
              <a:t>.</a:t>
            </a:r>
            <a:endParaRPr sz="1923">
              <a:latin typeface="Calibri"/>
              <a:cs typeface="Calibri"/>
            </a:endParaRPr>
          </a:p>
          <a:p>
            <a:pPr marL="274774" indent="-257328">
              <a:spcBef>
                <a:spcPts val="446"/>
              </a:spcBef>
              <a:buFont typeface="Arial MT"/>
              <a:buChar char="•"/>
              <a:tabLst>
                <a:tab pos="274774" algn="l"/>
              </a:tabLst>
            </a:pPr>
            <a:r>
              <a:rPr sz="1923" b="1" dirty="0">
                <a:latin typeface="Calibri"/>
                <a:cs typeface="Calibri"/>
              </a:rPr>
              <a:t>Adım</a:t>
            </a:r>
            <a:r>
              <a:rPr sz="1923" b="1" spc="-2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adım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uygulama:</a:t>
            </a:r>
            <a:endParaRPr sz="1923">
              <a:latin typeface="Calibri"/>
              <a:cs typeface="Calibri"/>
            </a:endParaRPr>
          </a:p>
          <a:p>
            <a:pPr marL="250350" indent="-232904">
              <a:spcBef>
                <a:spcPts val="440"/>
              </a:spcBef>
              <a:buAutoNum type="alphaLcPeriod"/>
              <a:tabLst>
                <a:tab pos="250350" algn="l"/>
              </a:tabLst>
            </a:pPr>
            <a:r>
              <a:rPr sz="1923" dirty="0">
                <a:latin typeface="Calibri"/>
                <a:cs typeface="Calibri"/>
              </a:rPr>
              <a:t>Gerekli </a:t>
            </a:r>
            <a:r>
              <a:rPr sz="1923" b="1" spc="-14" dirty="0">
                <a:latin typeface="Calibri"/>
                <a:cs typeface="Calibri"/>
              </a:rPr>
              <a:t>kütüphaneler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aktarılır.</a:t>
            </a:r>
            <a:endParaRPr sz="1923">
              <a:latin typeface="Calibri"/>
              <a:cs typeface="Calibri"/>
            </a:endParaRPr>
          </a:p>
          <a:p>
            <a:pPr marL="259945" indent="-242499">
              <a:spcBef>
                <a:spcPts val="446"/>
              </a:spcBef>
              <a:buFont typeface="Calibri"/>
              <a:buAutoNum type="alphaLcPeriod"/>
              <a:tabLst>
                <a:tab pos="259945" algn="l"/>
              </a:tabLst>
            </a:pPr>
            <a:r>
              <a:rPr sz="1923" b="1" spc="-27" dirty="0">
                <a:latin typeface="Calibri"/>
                <a:cs typeface="Calibri"/>
              </a:rPr>
              <a:t>Veri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tabanı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dosyası</a:t>
            </a:r>
            <a:r>
              <a:rPr sz="1923" b="1" spc="-34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okunur.</a:t>
            </a:r>
            <a:endParaRPr sz="1923">
              <a:latin typeface="Calibri"/>
              <a:cs typeface="Calibri"/>
            </a:endParaRPr>
          </a:p>
          <a:p>
            <a:pPr marL="239010" indent="-221564">
              <a:spcBef>
                <a:spcPts val="446"/>
              </a:spcBef>
              <a:buAutoNum type="alphaLcPeriod"/>
              <a:tabLst>
                <a:tab pos="239010" algn="l"/>
              </a:tabLst>
            </a:pPr>
            <a:r>
              <a:rPr sz="1923" dirty="0">
                <a:latin typeface="Calibri"/>
                <a:cs typeface="Calibri"/>
              </a:rPr>
              <a:t>X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ve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</a:t>
            </a:r>
            <a:r>
              <a:rPr sz="1923" spc="-2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tanımlanır: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X,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istediğimiz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girdi</a:t>
            </a:r>
            <a:r>
              <a:rPr sz="1923" dirty="0">
                <a:latin typeface="Calibri"/>
                <a:cs typeface="Calibri"/>
              </a:rPr>
              <a:t>,</a:t>
            </a:r>
            <a:r>
              <a:rPr sz="1923" spc="-6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 ise</a:t>
            </a:r>
            <a:r>
              <a:rPr sz="1923" spc="-2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çıktı</a:t>
            </a:r>
            <a:r>
              <a:rPr sz="1923" dirty="0">
                <a:latin typeface="Calibri"/>
                <a:cs typeface="Calibri"/>
              </a:rPr>
              <a:t>nın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değeri.</a:t>
            </a:r>
            <a:endParaRPr sz="1923">
              <a:latin typeface="Calibri"/>
              <a:cs typeface="Calibri"/>
            </a:endParaRPr>
          </a:p>
          <a:p>
            <a:pPr marL="259945" indent="-242499">
              <a:spcBef>
                <a:spcPts val="446"/>
              </a:spcBef>
              <a:buAutoNum type="alphaLcPeriod"/>
              <a:tabLst>
                <a:tab pos="259945" algn="l"/>
              </a:tabLst>
            </a:pPr>
            <a:r>
              <a:rPr sz="1923" spc="-14" dirty="0">
                <a:latin typeface="Calibri"/>
                <a:cs typeface="Calibri"/>
              </a:rPr>
              <a:t>Veriler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test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ve</a:t>
            </a:r>
            <a:r>
              <a:rPr sz="1923" b="1" spc="-8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eğitim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veri</a:t>
            </a:r>
            <a:r>
              <a:rPr sz="1923" b="1" spc="-8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kümesi</a:t>
            </a:r>
            <a:r>
              <a:rPr sz="1923" dirty="0">
                <a:latin typeface="Calibri"/>
                <a:cs typeface="Calibri"/>
              </a:rPr>
              <a:t>ne</a:t>
            </a:r>
            <a:r>
              <a:rPr sz="1923" spc="-62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bölünür.</a:t>
            </a:r>
            <a:endParaRPr sz="1923">
              <a:latin typeface="Calibri"/>
              <a:cs typeface="Calibri"/>
            </a:endParaRPr>
          </a:p>
          <a:p>
            <a:pPr marL="254711" indent="-237265">
              <a:spcBef>
                <a:spcPts val="446"/>
              </a:spcBef>
              <a:buFont typeface="Calibri"/>
              <a:buAutoNum type="alphaLcPeriod"/>
              <a:tabLst>
                <a:tab pos="254711" algn="l"/>
              </a:tabLst>
            </a:pPr>
            <a:r>
              <a:rPr sz="1923" b="1" dirty="0">
                <a:latin typeface="Calibri"/>
                <a:cs typeface="Calibri"/>
              </a:rPr>
              <a:t>Model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eğitilir</a:t>
            </a:r>
            <a:r>
              <a:rPr sz="1923" spc="-14" dirty="0">
                <a:latin typeface="Calibri"/>
                <a:cs typeface="Calibri"/>
              </a:rPr>
              <a:t>.</a:t>
            </a:r>
            <a:endParaRPr sz="1923">
              <a:latin typeface="Calibri"/>
              <a:cs typeface="Calibri"/>
            </a:endParaRPr>
          </a:p>
          <a:p>
            <a:pPr marL="305305" indent="-287859">
              <a:lnSpc>
                <a:spcPts val="1964"/>
              </a:lnSpc>
              <a:spcBef>
                <a:spcPts val="440"/>
              </a:spcBef>
              <a:buAutoNum type="alphaLcPeriod"/>
              <a:tabLst>
                <a:tab pos="305305" algn="l"/>
              </a:tabLst>
            </a:pPr>
            <a:r>
              <a:rPr sz="1923" dirty="0">
                <a:latin typeface="Calibri"/>
                <a:cs typeface="Calibri"/>
              </a:rPr>
              <a:t>Giriş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özelliklerinin</a:t>
            </a:r>
            <a:r>
              <a:rPr sz="1923" spc="172" dirty="0">
                <a:latin typeface="Calibri"/>
                <a:cs typeface="Calibri"/>
              </a:rPr>
              <a:t>  </a:t>
            </a:r>
            <a:r>
              <a:rPr sz="1923" b="1" dirty="0">
                <a:latin typeface="Calibri"/>
                <a:cs typeface="Calibri"/>
              </a:rPr>
              <a:t>katsayılarını</a:t>
            </a:r>
            <a:r>
              <a:rPr sz="1923" b="1" spc="185" dirty="0">
                <a:latin typeface="Calibri"/>
                <a:cs typeface="Calibri"/>
              </a:rPr>
              <a:t>  </a:t>
            </a:r>
            <a:r>
              <a:rPr sz="1923" b="1" dirty="0">
                <a:latin typeface="Calibri"/>
                <a:cs typeface="Calibri"/>
              </a:rPr>
              <a:t>bulunur</a:t>
            </a:r>
            <a:r>
              <a:rPr sz="1923" dirty="0">
                <a:latin typeface="Calibri"/>
                <a:cs typeface="Calibri"/>
              </a:rPr>
              <a:t>:</a:t>
            </a:r>
            <a:r>
              <a:rPr sz="1923" spc="17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Şimdi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hangi</a:t>
            </a:r>
            <a:r>
              <a:rPr sz="1923" spc="17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özelliğin</a:t>
            </a:r>
            <a:r>
              <a:rPr sz="1923" spc="172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çıktı</a:t>
            </a:r>
            <a:endParaRPr sz="1923">
              <a:latin typeface="Calibri"/>
              <a:cs typeface="Calibri"/>
            </a:endParaRPr>
          </a:p>
          <a:p>
            <a:pPr marL="17446">
              <a:lnSpc>
                <a:spcPts val="1614"/>
              </a:lnSpc>
            </a:pPr>
            <a:r>
              <a:rPr sz="1923" dirty="0">
                <a:latin typeface="Calibri"/>
                <a:cs typeface="Calibri"/>
              </a:rPr>
              <a:t>değişkeni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üzerinde</a:t>
            </a:r>
            <a:r>
              <a:rPr sz="1923" spc="192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daha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önemli</a:t>
            </a:r>
            <a:r>
              <a:rPr sz="1923" spc="206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etkiye</a:t>
            </a:r>
            <a:r>
              <a:rPr sz="1923" spc="206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sahip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olduğunu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bilmemiz</a:t>
            </a:r>
            <a:endParaRPr sz="1923">
              <a:latin typeface="Calibri"/>
              <a:cs typeface="Calibri"/>
            </a:endParaRPr>
          </a:p>
          <a:p>
            <a:pPr marL="17446">
              <a:lnSpc>
                <a:spcPts val="1614"/>
              </a:lnSpc>
            </a:pPr>
            <a:r>
              <a:rPr sz="1923" dirty="0">
                <a:latin typeface="Calibri"/>
                <a:cs typeface="Calibri"/>
              </a:rPr>
              <a:t>gerekiyor.</a:t>
            </a:r>
            <a:r>
              <a:rPr sz="1923" spc="50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Bunun</a:t>
            </a:r>
            <a:r>
              <a:rPr sz="1923" spc="50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için</a:t>
            </a:r>
            <a:r>
              <a:rPr sz="1923" spc="49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katsayı</a:t>
            </a:r>
            <a:r>
              <a:rPr sz="1923" spc="50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değerleri</a:t>
            </a:r>
            <a:r>
              <a:rPr sz="1923" spc="51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bulunur.</a:t>
            </a:r>
            <a:r>
              <a:rPr sz="1923" spc="52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Negatif</a:t>
            </a:r>
            <a:r>
              <a:rPr sz="1923" spc="50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katsayının</a:t>
            </a:r>
            <a:r>
              <a:rPr sz="1923" spc="495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çıktı</a:t>
            </a:r>
            <a:endParaRPr sz="1923">
              <a:latin typeface="Calibri"/>
              <a:cs typeface="Calibri"/>
            </a:endParaRPr>
          </a:p>
          <a:p>
            <a:pPr marL="17446" marR="6978">
              <a:lnSpc>
                <a:spcPct val="70000"/>
              </a:lnSpc>
              <a:spcBef>
                <a:spcPts val="349"/>
              </a:spcBef>
            </a:pPr>
            <a:r>
              <a:rPr sz="1923" dirty="0">
                <a:latin typeface="Calibri"/>
                <a:cs typeface="Calibri"/>
              </a:rPr>
              <a:t>üzerinde</a:t>
            </a:r>
            <a:r>
              <a:rPr sz="1923" spc="34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ters</a:t>
            </a:r>
            <a:r>
              <a:rPr sz="1923" spc="35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etkisi</a:t>
            </a:r>
            <a:r>
              <a:rPr sz="1923" spc="35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olduğu</a:t>
            </a:r>
            <a:r>
              <a:rPr sz="1923" spc="33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anlamına</a:t>
            </a:r>
            <a:r>
              <a:rPr sz="1923" spc="34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geldiği</a:t>
            </a:r>
            <a:r>
              <a:rPr sz="1923" spc="35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unutulmamalıdır.</a:t>
            </a:r>
            <a:r>
              <a:rPr sz="1923" spc="349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Özelliklerin </a:t>
            </a:r>
            <a:r>
              <a:rPr sz="1923" dirty="0">
                <a:latin typeface="Calibri"/>
                <a:cs typeface="Calibri"/>
              </a:rPr>
              <a:t>değeri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artarsa,</a:t>
            </a:r>
            <a:r>
              <a:rPr sz="1923" spc="-8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çıktı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değeri</a:t>
            </a:r>
            <a:r>
              <a:rPr sz="1923" spc="-48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düşer.</a:t>
            </a:r>
            <a:endParaRPr sz="1923">
              <a:latin typeface="Calibri"/>
              <a:cs typeface="Calibri"/>
            </a:endParaRPr>
          </a:p>
          <a:p>
            <a:pPr marL="247733" indent="-230287">
              <a:spcBef>
                <a:spcPts val="446"/>
              </a:spcBef>
              <a:buAutoNum type="alphaLcPeriod" startAt="7"/>
              <a:tabLst>
                <a:tab pos="247733" algn="l"/>
              </a:tabLst>
            </a:pPr>
            <a:r>
              <a:rPr sz="1923" dirty="0">
                <a:latin typeface="Calibri"/>
                <a:cs typeface="Calibri"/>
              </a:rPr>
              <a:t>Değerler</a:t>
            </a:r>
            <a:r>
              <a:rPr sz="1923" spc="-69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tahmin</a:t>
            </a:r>
            <a:r>
              <a:rPr sz="1923" b="1" spc="-82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edilir.</a:t>
            </a:r>
            <a:endParaRPr sz="1923">
              <a:latin typeface="Calibri"/>
              <a:cs typeface="Calibri"/>
            </a:endParaRPr>
          </a:p>
          <a:p>
            <a:pPr marL="324495" indent="-307049">
              <a:lnSpc>
                <a:spcPts val="1964"/>
              </a:lnSpc>
              <a:spcBef>
                <a:spcPts val="440"/>
              </a:spcBef>
              <a:buFont typeface="Calibri"/>
              <a:buAutoNum type="alphaLcPeriod" startAt="7"/>
              <a:tabLst>
                <a:tab pos="324495" algn="l"/>
              </a:tabLst>
            </a:pPr>
            <a:r>
              <a:rPr sz="1923" b="1" dirty="0">
                <a:latin typeface="Calibri"/>
                <a:cs typeface="Calibri"/>
              </a:rPr>
              <a:t>Modelin</a:t>
            </a:r>
            <a:r>
              <a:rPr sz="1923" b="1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doğruluğu</a:t>
            </a:r>
            <a:r>
              <a:rPr sz="1923" b="1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test</a:t>
            </a:r>
            <a:r>
              <a:rPr sz="1923" b="1" spc="44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edilir</a:t>
            </a:r>
            <a:r>
              <a:rPr sz="1923" dirty="0">
                <a:latin typeface="Calibri"/>
                <a:cs typeface="Calibri"/>
              </a:rPr>
              <a:t>:</a:t>
            </a:r>
            <a:r>
              <a:rPr sz="1923" spc="41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Şimdi,</a:t>
            </a:r>
            <a:r>
              <a:rPr sz="1923" spc="44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burada</a:t>
            </a:r>
            <a:r>
              <a:rPr sz="1923" spc="44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basit</a:t>
            </a:r>
            <a:r>
              <a:rPr sz="1923" spc="42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ve</a:t>
            </a:r>
            <a:r>
              <a:rPr sz="1923" spc="41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çok</a:t>
            </a:r>
            <a:r>
              <a:rPr sz="1923" spc="433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değişkenli</a:t>
            </a:r>
            <a:endParaRPr sz="1923">
              <a:latin typeface="Calibri"/>
              <a:cs typeface="Calibri"/>
            </a:endParaRPr>
          </a:p>
          <a:p>
            <a:pPr marL="17446">
              <a:lnSpc>
                <a:spcPts val="1621"/>
              </a:lnSpc>
            </a:pP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14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regresyon</a:t>
            </a:r>
            <a:r>
              <a:rPr sz="1923" spc="13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için</a:t>
            </a:r>
            <a:r>
              <a:rPr sz="1923" spc="13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aynı</a:t>
            </a:r>
            <a:r>
              <a:rPr sz="1923" spc="14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veri</a:t>
            </a:r>
            <a:r>
              <a:rPr sz="1923" spc="14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seti</a:t>
            </a:r>
            <a:r>
              <a:rPr sz="1923" spc="14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kullanıldığına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dikkat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edilir.</a:t>
            </a:r>
            <a:r>
              <a:rPr sz="1923" spc="151" dirty="0">
                <a:latin typeface="Calibri"/>
                <a:cs typeface="Calibri"/>
              </a:rPr>
              <a:t>  </a:t>
            </a:r>
            <a:r>
              <a:rPr sz="1923" spc="-34" dirty="0">
                <a:latin typeface="Calibri"/>
                <a:cs typeface="Calibri"/>
              </a:rPr>
              <a:t>Çok</a:t>
            </a:r>
            <a:endParaRPr sz="1923">
              <a:latin typeface="Calibri"/>
              <a:cs typeface="Calibri"/>
            </a:endParaRPr>
          </a:p>
          <a:p>
            <a:pPr marL="17446" marR="8723">
              <a:lnSpc>
                <a:spcPct val="70000"/>
              </a:lnSpc>
              <a:spcBef>
                <a:spcPts val="357"/>
              </a:spcBef>
            </a:pPr>
            <a:r>
              <a:rPr sz="1923" dirty="0">
                <a:latin typeface="Calibri"/>
                <a:cs typeface="Calibri"/>
              </a:rPr>
              <a:t>değişkenli</a:t>
            </a:r>
            <a:r>
              <a:rPr sz="1923" spc="6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regresyonun</a:t>
            </a:r>
            <a:r>
              <a:rPr sz="1923" spc="6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doğruluğunun,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basit</a:t>
            </a:r>
            <a:r>
              <a:rPr sz="1923" spc="8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96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regresyonun doğruluğundan</a:t>
            </a:r>
            <a:r>
              <a:rPr sz="1923" spc="-4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çok daha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iyi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olduğu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fark</a:t>
            </a:r>
            <a:r>
              <a:rPr sz="1923" spc="-2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edilebilir.</a:t>
            </a:r>
            <a:endParaRPr sz="192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0836" y="5423647"/>
            <a:ext cx="3388193" cy="18811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6979" y="1455730"/>
            <a:ext cx="3402018" cy="3636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59" y="364158"/>
            <a:ext cx="1128124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>
                <a:solidFill>
                  <a:schemeClr val="tx2"/>
                </a:solidFill>
              </a:rPr>
              <a:t>Ajanda</a:t>
            </a:r>
            <a:endParaRPr sz="4533" dirty="0">
              <a:solidFill>
                <a:schemeClr val="tx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759" y="1180564"/>
            <a:ext cx="9216095" cy="4219388"/>
          </a:xfrm>
          <a:prstGeom prst="rect">
            <a:avLst/>
          </a:prstGeom>
        </p:spPr>
        <p:txBody>
          <a:bodyPr vert="horz" wrap="square" lIns="0" tIns="124742" rIns="0" bIns="0" rtlCol="0">
            <a:spAutoFit/>
          </a:bodyPr>
          <a:lstStyle/>
          <a:p>
            <a:pPr marL="275647" indent="-258201">
              <a:spcBef>
                <a:spcPts val="982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spc="-14" dirty="0">
                <a:latin typeface="Calibri"/>
                <a:cs typeface="Calibri"/>
              </a:rPr>
              <a:t>Yapay</a:t>
            </a:r>
            <a:r>
              <a:rPr sz="2679" b="1" spc="7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Zeka,</a:t>
            </a:r>
            <a:r>
              <a:rPr sz="2679" b="1" spc="27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Makine</a:t>
            </a:r>
            <a:r>
              <a:rPr sz="2679" b="1" spc="1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Öğrenmesi,</a:t>
            </a:r>
            <a:r>
              <a:rPr sz="2679" b="1" spc="27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Derin</a:t>
            </a:r>
            <a:r>
              <a:rPr sz="2679" b="1" spc="-21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Öğrenme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Makine</a:t>
            </a:r>
            <a:r>
              <a:rPr sz="2679" b="1" spc="1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Öğrenmesinin</a:t>
            </a:r>
            <a:r>
              <a:rPr sz="2679" b="1" spc="-14" dirty="0">
                <a:latin typeface="Calibri"/>
                <a:cs typeface="Calibri"/>
              </a:rPr>
              <a:t> Yapay</a:t>
            </a:r>
            <a:r>
              <a:rPr sz="2679" b="1" spc="1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Zeka</a:t>
            </a:r>
            <a:r>
              <a:rPr sz="2679" b="1" spc="21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ile</a:t>
            </a:r>
            <a:r>
              <a:rPr sz="2679" b="1" spc="-7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İlişkisi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Sınıflandırma,</a:t>
            </a:r>
            <a:r>
              <a:rPr sz="2679" b="1" spc="-1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Regresyon</a:t>
            </a:r>
            <a:r>
              <a:rPr sz="2679" b="1" spc="3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ve</a:t>
            </a:r>
            <a:r>
              <a:rPr sz="2679" b="1" spc="34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Kümeleme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38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Makine</a:t>
            </a:r>
            <a:r>
              <a:rPr sz="2679" b="1" spc="8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Öğrenmesinde</a:t>
            </a:r>
            <a:r>
              <a:rPr sz="2679" b="1" spc="55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</a:t>
            </a:r>
            <a:r>
              <a:rPr sz="2679" b="1" spc="89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Modelleri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Makine</a:t>
            </a:r>
            <a:r>
              <a:rPr sz="2679" b="1" spc="69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Öğrenmesi</a:t>
            </a:r>
            <a:r>
              <a:rPr sz="2679" b="1" spc="62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Algoritmaları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Öznitelik</a:t>
            </a:r>
            <a:r>
              <a:rPr sz="2679" b="1" spc="34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Seçim</a:t>
            </a:r>
            <a:r>
              <a:rPr sz="2679" b="1" spc="48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Algoritmaları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9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Sınıflandırmalar</a:t>
            </a:r>
            <a:r>
              <a:rPr sz="2679" b="1" spc="41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Algoritmaları</a:t>
            </a:r>
            <a:r>
              <a:rPr sz="2679" b="1" spc="8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için</a:t>
            </a:r>
            <a:r>
              <a:rPr sz="2679" b="1" spc="8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Performans</a:t>
            </a:r>
            <a:r>
              <a:rPr sz="2679" b="1" spc="103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Ölçüm</a:t>
            </a:r>
            <a:r>
              <a:rPr sz="2679" b="1" spc="55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Kriterleri</a:t>
            </a:r>
            <a:endParaRPr sz="2679" dirty="0">
              <a:latin typeface="Calibri"/>
              <a:cs typeface="Calibri"/>
            </a:endParaRPr>
          </a:p>
          <a:p>
            <a:pPr marL="275647" indent="-258201">
              <a:spcBef>
                <a:spcPts val="852"/>
              </a:spcBef>
              <a:buFont typeface="Arial MT"/>
              <a:buChar char="•"/>
              <a:tabLst>
                <a:tab pos="275647" algn="l"/>
              </a:tabLst>
            </a:pPr>
            <a:r>
              <a:rPr sz="2679" b="1" dirty="0">
                <a:latin typeface="Calibri"/>
                <a:cs typeface="Calibri"/>
              </a:rPr>
              <a:t>Kuantum</a:t>
            </a:r>
            <a:r>
              <a:rPr sz="2679" b="1" spc="6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Makine</a:t>
            </a:r>
            <a:r>
              <a:rPr sz="2679" b="1" spc="6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Öğrenmesi</a:t>
            </a:r>
            <a:r>
              <a:rPr sz="2679" b="1" spc="62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(Quantum</a:t>
            </a:r>
            <a:r>
              <a:rPr sz="2679" b="1" spc="96" dirty="0">
                <a:latin typeface="Calibri"/>
                <a:cs typeface="Calibri"/>
              </a:rPr>
              <a:t> </a:t>
            </a:r>
            <a:r>
              <a:rPr sz="2679" b="1" dirty="0">
                <a:latin typeface="Calibri"/>
                <a:cs typeface="Calibri"/>
              </a:rPr>
              <a:t>Machine</a:t>
            </a:r>
            <a:r>
              <a:rPr sz="2679" b="1" spc="34" dirty="0">
                <a:latin typeface="Calibri"/>
                <a:cs typeface="Calibri"/>
              </a:rPr>
              <a:t> </a:t>
            </a:r>
            <a:r>
              <a:rPr sz="2679" b="1" spc="-14" dirty="0">
                <a:latin typeface="Calibri"/>
                <a:cs typeface="Calibri"/>
              </a:rPr>
              <a:t>Learning)</a:t>
            </a:r>
            <a:endParaRPr sz="2679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201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/>
              <a:t>Polynominal</a:t>
            </a:r>
            <a:r>
              <a:rPr sz="4533" spc="-144" dirty="0"/>
              <a:t> </a:t>
            </a:r>
            <a:r>
              <a:rPr sz="4533" spc="-14" dirty="0"/>
              <a:t>Regression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6330450" cy="1175823"/>
          </a:xfrm>
          <a:prstGeom prst="rect">
            <a:avLst/>
          </a:prstGeom>
        </p:spPr>
        <p:txBody>
          <a:bodyPr vert="horz" wrap="square" lIns="0" tIns="47105" rIns="0" bIns="0" rtlCol="0">
            <a:spAutoFit/>
          </a:bodyPr>
          <a:lstStyle/>
          <a:p>
            <a:pPr marL="274774" marR="6978" indent="-258201" algn="just">
              <a:lnSpc>
                <a:spcPct val="92200"/>
              </a:lnSpc>
              <a:spcBef>
                <a:spcPts val="371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Polinom</a:t>
            </a:r>
            <a:r>
              <a:rPr sz="1992" spc="323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regresyonu,</a:t>
            </a:r>
            <a:r>
              <a:rPr sz="1992" spc="323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genelleştirilmiş</a:t>
            </a:r>
            <a:r>
              <a:rPr sz="1992" spc="330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15" dirty="0">
                <a:latin typeface="Calibri"/>
                <a:cs typeface="Calibri"/>
              </a:rPr>
              <a:t>   </a:t>
            </a:r>
            <a:r>
              <a:rPr sz="1992" spc="-14" dirty="0">
                <a:latin typeface="Calibri"/>
                <a:cs typeface="Calibri"/>
              </a:rPr>
              <a:t>doğrusal 	</a:t>
            </a:r>
            <a:r>
              <a:rPr sz="1992" dirty="0">
                <a:latin typeface="Calibri"/>
                <a:cs typeface="Calibri"/>
              </a:rPr>
              <a:t>regresyon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durumu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kabul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edebilirsiniz.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Çıktı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girdiler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arasındaki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polinom</a:t>
            </a:r>
            <a:r>
              <a:rPr sz="1992" b="1" spc="13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bağımlılığını</a:t>
            </a:r>
            <a:r>
              <a:rPr sz="1992" b="1" spc="15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dolayısıyla 	</a:t>
            </a:r>
            <a:r>
              <a:rPr sz="1992" b="1" dirty="0">
                <a:latin typeface="Calibri"/>
                <a:cs typeface="Calibri"/>
              </a:rPr>
              <a:t>polinom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tahmini</a:t>
            </a:r>
            <a:r>
              <a:rPr sz="1992" b="1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regresyon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fonksiyonunu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varsayarsınız.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735" y="2198066"/>
            <a:ext cx="5712272" cy="33362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002" y="2843447"/>
            <a:ext cx="3935714" cy="41242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01" y="364158"/>
            <a:ext cx="11433699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Logistic</a:t>
            </a:r>
            <a:r>
              <a:rPr sz="4533" spc="-137" dirty="0"/>
              <a:t> </a:t>
            </a:r>
            <a:r>
              <a:rPr sz="4533" spc="-14" dirty="0"/>
              <a:t>Regression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97807"/>
            <a:ext cx="6204835" cy="894640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Lojistik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regresyon,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temel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tekniğidir. 	</a:t>
            </a: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sınıflandırıcılar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grubuna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aittir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biraz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polinom 	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doğrusal</a:t>
            </a:r>
            <a:r>
              <a:rPr sz="1992" b="1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regresyona</a:t>
            </a:r>
            <a:r>
              <a:rPr sz="1992" spc="37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benzer.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Lojistik</a:t>
            </a:r>
            <a:r>
              <a:rPr sz="1992" spc="378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regresyon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7306" y="2137336"/>
            <a:ext cx="4394764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  <a:tabLst>
                <a:tab pos="1338107" algn="l"/>
                <a:tab pos="2422376" algn="l"/>
              </a:tabLst>
            </a:pPr>
            <a:r>
              <a:rPr sz="1992" b="1" dirty="0">
                <a:latin typeface="Calibri"/>
                <a:cs typeface="Calibri"/>
              </a:rPr>
              <a:t>hızlıdır</a:t>
            </a:r>
            <a:r>
              <a:rPr sz="1992" b="1" spc="295" dirty="0">
                <a:latin typeface="Calibri"/>
                <a:cs typeface="Calibri"/>
              </a:rPr>
              <a:t>  </a:t>
            </a:r>
            <a:r>
              <a:rPr sz="1992" spc="-34" dirty="0">
                <a:latin typeface="Calibri"/>
                <a:cs typeface="Calibri"/>
              </a:rPr>
              <a:t>ve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nispeten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b="1" dirty="0">
                <a:latin typeface="Calibri"/>
                <a:cs typeface="Calibri"/>
              </a:rPr>
              <a:t>karmaşık</a:t>
            </a:r>
            <a:r>
              <a:rPr sz="1992" b="1" spc="295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değildir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7305" y="2417855"/>
            <a:ext cx="4283107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  <a:tabLst>
                <a:tab pos="1805660" algn="l"/>
                <a:tab pos="2558454" algn="l"/>
                <a:tab pos="3215296" algn="l"/>
              </a:tabLst>
            </a:pPr>
            <a:r>
              <a:rPr sz="1992" spc="-14" dirty="0">
                <a:latin typeface="Calibri"/>
                <a:cs typeface="Calibri"/>
              </a:rPr>
              <a:t>yorumlamanız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sizin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için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uygundur.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4798" y="2137336"/>
            <a:ext cx="1417525" cy="894640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17446" marR="6978" indent="6978" algn="just">
              <a:lnSpc>
                <a:spcPct val="92100"/>
              </a:lnSpc>
              <a:spcBef>
                <a:spcPts val="378"/>
              </a:spcBef>
            </a:pPr>
            <a:r>
              <a:rPr sz="1992" dirty="0">
                <a:latin typeface="Calibri"/>
                <a:cs typeface="Calibri"/>
              </a:rPr>
              <a:t>ve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sonuçları </a:t>
            </a:r>
            <a:r>
              <a:rPr sz="1992" dirty="0">
                <a:latin typeface="Calibri"/>
                <a:cs typeface="Calibri"/>
              </a:rPr>
              <a:t>Esasen</a:t>
            </a:r>
            <a:r>
              <a:rPr sz="1992" spc="337" dirty="0">
                <a:latin typeface="Calibri"/>
                <a:cs typeface="Calibri"/>
              </a:rPr>
              <a:t>   </a:t>
            </a:r>
            <a:r>
              <a:rPr sz="1992" spc="-14" dirty="0">
                <a:latin typeface="Calibri"/>
                <a:cs typeface="Calibri"/>
              </a:rPr>
              <a:t>ikili </a:t>
            </a:r>
            <a:r>
              <a:rPr sz="1992" dirty="0">
                <a:latin typeface="Calibri"/>
                <a:cs typeface="Calibri"/>
              </a:rPr>
              <a:t>rağmen,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spc="-34" dirty="0">
                <a:latin typeface="Calibri"/>
                <a:cs typeface="Calibri"/>
              </a:rPr>
              <a:t>çok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7306" y="2696347"/>
            <a:ext cx="4414828" cy="617107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17446" marR="6978">
              <a:lnSpc>
                <a:spcPts val="2212"/>
              </a:lnSpc>
              <a:spcBef>
                <a:spcPts val="412"/>
              </a:spcBef>
            </a:pP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yöntem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olmasına </a:t>
            </a:r>
            <a:r>
              <a:rPr sz="1992" dirty="0">
                <a:latin typeface="Calibri"/>
                <a:cs typeface="Calibri"/>
              </a:rPr>
              <a:t>sınıflı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problemlere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uygulanabilir.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701" y="3399863"/>
            <a:ext cx="6204835" cy="2604639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6978" indent="-258201" algn="just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Lojistik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regresyonun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ne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olduğunu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nasıl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çalıştığını 	</a:t>
            </a:r>
            <a:r>
              <a:rPr sz="1992" dirty="0">
                <a:latin typeface="Calibri"/>
                <a:cs typeface="Calibri"/>
              </a:rPr>
              <a:t>anlamak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sigmoid</a:t>
            </a:r>
            <a:r>
              <a:rPr sz="1992" b="1" spc="15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işlevini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doğal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logaritma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işlevini 	</a:t>
            </a:r>
            <a:r>
              <a:rPr sz="1992" dirty="0">
                <a:latin typeface="Calibri"/>
                <a:cs typeface="Calibri"/>
              </a:rPr>
              <a:t>anlamanız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gerekir.</a:t>
            </a:r>
            <a:endParaRPr sz="1992">
              <a:latin typeface="Calibri"/>
              <a:cs typeface="Calibri"/>
            </a:endParaRPr>
          </a:p>
          <a:p>
            <a:pPr marL="274774" marR="8723" indent="-258201" algn="just">
              <a:lnSpc>
                <a:spcPct val="92100"/>
              </a:lnSpc>
              <a:spcBef>
                <a:spcPts val="10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Sigmoid</a:t>
            </a:r>
            <a:r>
              <a:rPr sz="1992" b="1" spc="58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işlevi</a:t>
            </a:r>
            <a:r>
              <a:rPr sz="1992" dirty="0">
                <a:latin typeface="Calibri"/>
                <a:cs typeface="Calibri"/>
              </a:rPr>
              <a:t>,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etki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alanının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çoğunda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0</a:t>
            </a:r>
            <a:r>
              <a:rPr sz="1992" b="1" spc="57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veya</a:t>
            </a:r>
            <a:r>
              <a:rPr sz="1992" b="1" spc="57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1'e</a:t>
            </a:r>
            <a:r>
              <a:rPr sz="1992" b="1" spc="577" dirty="0">
                <a:latin typeface="Calibri"/>
                <a:cs typeface="Calibri"/>
              </a:rPr>
              <a:t> </a:t>
            </a:r>
            <a:r>
              <a:rPr sz="1992" b="1" spc="-34" dirty="0">
                <a:latin typeface="Calibri"/>
                <a:cs typeface="Calibri"/>
              </a:rPr>
              <a:t>çok 	</a:t>
            </a:r>
            <a:r>
              <a:rPr sz="1992" b="1" dirty="0">
                <a:latin typeface="Calibri"/>
                <a:cs typeface="Calibri"/>
              </a:rPr>
              <a:t>yakın</a:t>
            </a:r>
            <a:r>
              <a:rPr sz="1992" b="1" spc="48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değerlere</a:t>
            </a:r>
            <a:r>
              <a:rPr sz="1992" b="1" spc="49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sahiptir.</a:t>
            </a:r>
            <a:r>
              <a:rPr sz="1992" b="1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gerçek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onu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sınıflandırma 	</a:t>
            </a:r>
            <a:r>
              <a:rPr sz="1992" dirty="0">
                <a:latin typeface="Calibri"/>
                <a:cs typeface="Calibri"/>
              </a:rPr>
              <a:t>yöntemlerinde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uygulamaya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hale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getirir.</a:t>
            </a:r>
            <a:endParaRPr sz="1992">
              <a:latin typeface="Calibri"/>
              <a:cs typeface="Calibri"/>
            </a:endParaRPr>
          </a:p>
          <a:p>
            <a:pPr marL="274774" marR="9595" indent="-258201" algn="just">
              <a:lnSpc>
                <a:spcPts val="2170"/>
              </a:lnSpc>
              <a:spcBef>
                <a:spcPts val="122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Bu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görüntü,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değişken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Times New Roman"/>
                <a:cs typeface="Times New Roman"/>
              </a:rPr>
              <a:t>𝑥</a:t>
            </a:r>
            <a:r>
              <a:rPr sz="1992" dirty="0">
                <a:latin typeface="Calibri"/>
                <a:cs typeface="Calibri"/>
              </a:rPr>
              <a:t>'nin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sigmoid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fonksiyonunu 	</a:t>
            </a:r>
            <a:r>
              <a:rPr sz="1992" dirty="0">
                <a:latin typeface="Calibri"/>
                <a:cs typeface="Calibri"/>
              </a:rPr>
              <a:t>(veya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S-şekilli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eğri)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gösterir.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9140" y="2539688"/>
            <a:ext cx="6032159" cy="26972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01" y="364158"/>
            <a:ext cx="11052699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2-</a:t>
            </a:r>
            <a:r>
              <a:rPr sz="4533" spc="-137" dirty="0"/>
              <a:t> </a:t>
            </a:r>
            <a:r>
              <a:rPr sz="4533" dirty="0"/>
              <a:t>Sınıflandırma</a:t>
            </a:r>
            <a:r>
              <a:rPr sz="4533" spc="-124" dirty="0"/>
              <a:t> </a:t>
            </a:r>
            <a:r>
              <a:rPr sz="4533" spc="-14" dirty="0"/>
              <a:t>Algoritmaları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4"/>
            <a:ext cx="10177395" cy="2654336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Bir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dizi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öğenin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sınıfını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kategorisini</a:t>
            </a:r>
            <a:r>
              <a:rPr sz="1992" b="1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etmek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b="1" spc="254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algoritmaları: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Decision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Trees</a:t>
            </a:r>
            <a:r>
              <a:rPr sz="1992" spc="1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(Karar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Ağaçları)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K-Nearest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Neighbors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(K-En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komşular)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85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Random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Forest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(Rastgele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Orman)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78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Support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Vector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Machine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(Destek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Vektör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Makinesi)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92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Naive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Bayes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5785" y="3950568"/>
            <a:ext cx="6900575" cy="34963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Decision</a:t>
            </a:r>
            <a:r>
              <a:rPr sz="4533" spc="-172" dirty="0"/>
              <a:t> </a:t>
            </a:r>
            <a:r>
              <a:rPr sz="4533" spc="-34" dirty="0"/>
              <a:t>Trees</a:t>
            </a:r>
            <a:r>
              <a:rPr sz="4533" spc="-172" dirty="0"/>
              <a:t> </a:t>
            </a:r>
            <a:r>
              <a:rPr sz="4533" dirty="0"/>
              <a:t>(Karar</a:t>
            </a:r>
            <a:r>
              <a:rPr sz="4533" spc="-165" dirty="0"/>
              <a:t> </a:t>
            </a:r>
            <a:r>
              <a:rPr sz="4533" spc="-14" dirty="0"/>
              <a:t>Ağaçları)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5390251" y="1364864"/>
            <a:ext cx="7771528" cy="5547853"/>
          </a:xfrm>
          <a:prstGeom prst="rect">
            <a:avLst/>
          </a:prstGeom>
        </p:spPr>
        <p:txBody>
          <a:bodyPr vert="horz" wrap="square" lIns="0" tIns="47105" rIns="0" bIns="0" rtlCol="0">
            <a:spAutoFit/>
          </a:bodyPr>
          <a:lstStyle/>
          <a:p>
            <a:pPr marL="274774" marR="6978" indent="-258201" algn="just">
              <a:lnSpc>
                <a:spcPct val="92200"/>
              </a:lnSpc>
              <a:spcBef>
                <a:spcPts val="371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Karar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ağacı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öğrenmesi,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ağacını,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öğeyle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ilgili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(dallarda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temsil 	</a:t>
            </a:r>
            <a:r>
              <a:rPr sz="1992" dirty="0">
                <a:latin typeface="Calibri"/>
                <a:cs typeface="Calibri"/>
              </a:rPr>
              <a:t>edilen)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gözlemlerden</a:t>
            </a:r>
            <a:r>
              <a:rPr sz="1992" b="1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öğenin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</a:t>
            </a:r>
            <a:r>
              <a:rPr sz="1992" b="1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değeri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(yapraklarda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edilen) 	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ilgili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sonuçlara</a:t>
            </a:r>
            <a:r>
              <a:rPr sz="1992" b="1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gitmek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tahmin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modeli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kullanır. 	</a:t>
            </a:r>
            <a:r>
              <a:rPr sz="1992" dirty="0">
                <a:latin typeface="Calibri"/>
                <a:cs typeface="Calibri"/>
              </a:rPr>
              <a:t>İstatistik,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madenciliği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öğrenmesinde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kullanılan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öngörülü 	</a:t>
            </a:r>
            <a:r>
              <a:rPr sz="1992" dirty="0">
                <a:latin typeface="Calibri"/>
                <a:cs typeface="Calibri"/>
              </a:rPr>
              <a:t>modelleme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yaklaşımlarından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biridir.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</a:t>
            </a:r>
            <a:r>
              <a:rPr sz="1992" b="1" spc="44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değişkenin</a:t>
            </a:r>
            <a:r>
              <a:rPr sz="1992" b="1" spc="45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ayrı</a:t>
            </a:r>
            <a:r>
              <a:rPr sz="1992" b="1" spc="43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453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değer 	</a:t>
            </a:r>
            <a:r>
              <a:rPr sz="1992" b="1" dirty="0">
                <a:latin typeface="Calibri"/>
                <a:cs typeface="Calibri"/>
              </a:rPr>
              <a:t>kümesi</a:t>
            </a:r>
            <a:r>
              <a:rPr sz="1992" b="1" spc="3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alabileceği</a:t>
            </a:r>
            <a:r>
              <a:rPr sz="1992" b="1" spc="3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ağaç</a:t>
            </a:r>
            <a:r>
              <a:rPr sz="1992" b="1" spc="43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modellerine</a:t>
            </a:r>
            <a:r>
              <a:rPr sz="1992" b="1" spc="398" dirty="0"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sınıflandırma</a:t>
            </a:r>
            <a:r>
              <a:rPr sz="1992" b="1" spc="41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ağaçları</a:t>
            </a:r>
            <a:r>
              <a:rPr sz="1992" b="1" spc="3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denir</a:t>
            </a:r>
            <a:r>
              <a:rPr sz="1992" dirty="0">
                <a:latin typeface="Calibri"/>
                <a:cs typeface="Calibri"/>
              </a:rPr>
              <a:t>;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bu 	</a:t>
            </a:r>
            <a:r>
              <a:rPr sz="1992" dirty="0">
                <a:latin typeface="Calibri"/>
                <a:cs typeface="Calibri"/>
              </a:rPr>
              <a:t>ağaç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yapılarında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yapraklar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etiketlerini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dallar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etiketlerine 	</a:t>
            </a:r>
            <a:r>
              <a:rPr sz="1992" dirty="0">
                <a:latin typeface="Calibri"/>
                <a:cs typeface="Calibri"/>
              </a:rPr>
              <a:t>yol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açan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özelliklerin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birleşimlerini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eder.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Hedef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değişkenin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FF0000"/>
                </a:solidFill>
                <a:latin typeface="Calibri"/>
                <a:cs typeface="Calibri"/>
              </a:rPr>
              <a:t>sürekli 	</a:t>
            </a:r>
            <a:r>
              <a:rPr sz="1992" b="1" dirty="0">
                <a:latin typeface="Calibri"/>
                <a:cs typeface="Calibri"/>
              </a:rPr>
              <a:t>değerler</a:t>
            </a:r>
            <a:r>
              <a:rPr sz="1992" b="1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alabileceği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karar</a:t>
            </a:r>
            <a:r>
              <a:rPr sz="1992" b="1" spc="21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ağaçlarına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(tipik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olarak</a:t>
            </a:r>
            <a:r>
              <a:rPr sz="1992" b="1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gerçek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sayılar) 	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regresyon</a:t>
            </a:r>
            <a:r>
              <a:rPr sz="1992" b="1" spc="23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ağaçları</a:t>
            </a:r>
            <a:r>
              <a:rPr sz="1992" b="1" spc="22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denir.</a:t>
            </a:r>
            <a:r>
              <a:rPr sz="1992" b="1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analizinde,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ağacı,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kararları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almayı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görsel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açık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şekilde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etmek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kullanılabilir. 	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madenciliğinde,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ağacı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verileri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tanımlar,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ancak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sonuçta 	</a:t>
            </a:r>
            <a:r>
              <a:rPr sz="1992" dirty="0">
                <a:latin typeface="Calibri"/>
                <a:cs typeface="Calibri"/>
              </a:rPr>
              <a:t>ortaya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çıkan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ağacı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verme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girdi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olabilir.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100"/>
              </a:lnSpc>
              <a:spcBef>
                <a:spcPts val="113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Karar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ağaçları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metotu,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giriş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verisinin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yardımıyla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gruplara 	</a:t>
            </a:r>
            <a:r>
              <a:rPr sz="1992" b="1" dirty="0">
                <a:latin typeface="Calibri"/>
                <a:cs typeface="Calibri"/>
              </a:rPr>
              <a:t>bölünerek</a:t>
            </a:r>
            <a:r>
              <a:rPr sz="1992" b="1" spc="63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tüm</a:t>
            </a:r>
            <a:r>
              <a:rPr sz="1992" spc="65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elemanlarının</a:t>
            </a:r>
            <a:r>
              <a:rPr sz="1992" spc="65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aynı</a:t>
            </a:r>
            <a:r>
              <a:rPr sz="1992" b="1" spc="64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</a:t>
            </a:r>
            <a:r>
              <a:rPr sz="1992" b="1" spc="63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etiketine</a:t>
            </a:r>
            <a:r>
              <a:rPr sz="1992" b="1" spc="61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sahip</a:t>
            </a:r>
            <a:r>
              <a:rPr sz="1992" b="1" spc="63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olması</a:t>
            </a:r>
            <a:r>
              <a:rPr sz="1992" b="1" spc="625" dirty="0">
                <a:latin typeface="Calibri"/>
                <a:cs typeface="Calibri"/>
              </a:rPr>
              <a:t> </a:t>
            </a:r>
            <a:r>
              <a:rPr sz="1992" spc="-27" dirty="0">
                <a:latin typeface="Calibri"/>
                <a:cs typeface="Calibri"/>
              </a:rPr>
              <a:t>için 	</a:t>
            </a:r>
            <a:r>
              <a:rPr sz="1992" dirty="0">
                <a:latin typeface="Calibri"/>
                <a:cs typeface="Calibri"/>
              </a:rPr>
              <a:t>yapılan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kümeleme</a:t>
            </a:r>
            <a:r>
              <a:rPr sz="1992" b="1" spc="3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işlemidir.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Giriş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verisinin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algoritması 	</a:t>
            </a:r>
            <a:r>
              <a:rPr sz="1992" dirty="0">
                <a:latin typeface="Calibri"/>
                <a:cs typeface="Calibri"/>
              </a:rPr>
              <a:t>yardımıyla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tekrar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tekrar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gruplara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bölünmesine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dayanır.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Grubun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tüm 	</a:t>
            </a:r>
            <a:r>
              <a:rPr sz="1992" dirty="0">
                <a:latin typeface="Calibri"/>
                <a:cs typeface="Calibri"/>
              </a:rPr>
              <a:t>elemanları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aynı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etiketine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sahip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olana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işlemi 	</a:t>
            </a:r>
            <a:r>
              <a:rPr sz="1992" dirty="0">
                <a:latin typeface="Calibri"/>
                <a:cs typeface="Calibri"/>
              </a:rPr>
              <a:t>derinlemesine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devam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spc="-27" dirty="0">
                <a:latin typeface="Calibri"/>
                <a:cs typeface="Calibri"/>
              </a:rPr>
              <a:t>eder.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970" y="1415417"/>
            <a:ext cx="3935534" cy="35242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821" y="5161188"/>
            <a:ext cx="4483100" cy="23783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Decision</a:t>
            </a:r>
            <a:r>
              <a:rPr sz="4533" spc="-172" dirty="0"/>
              <a:t> </a:t>
            </a:r>
            <a:r>
              <a:rPr sz="4533" spc="-34" dirty="0"/>
              <a:t>Trees</a:t>
            </a:r>
            <a:r>
              <a:rPr sz="4533" spc="-172" dirty="0"/>
              <a:t> </a:t>
            </a:r>
            <a:r>
              <a:rPr sz="4533" dirty="0"/>
              <a:t>(Karar</a:t>
            </a:r>
            <a:r>
              <a:rPr sz="4533" spc="-165" dirty="0"/>
              <a:t> </a:t>
            </a:r>
            <a:r>
              <a:rPr sz="4533" spc="-14" dirty="0"/>
              <a:t>Ağaçları)</a:t>
            </a:r>
            <a:endParaRPr sz="453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96" y="1392038"/>
            <a:ext cx="13163036" cy="55756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1" y="364158"/>
            <a:ext cx="114300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27" dirty="0"/>
              <a:t>K-</a:t>
            </a:r>
            <a:r>
              <a:rPr sz="4533" dirty="0"/>
              <a:t>Nearest</a:t>
            </a:r>
            <a:r>
              <a:rPr sz="4533" spc="-96" dirty="0"/>
              <a:t> </a:t>
            </a:r>
            <a:r>
              <a:rPr sz="4533" dirty="0"/>
              <a:t>Neighbors</a:t>
            </a:r>
            <a:r>
              <a:rPr sz="4533" spc="-96" dirty="0"/>
              <a:t> </a:t>
            </a:r>
            <a:r>
              <a:rPr sz="4533" dirty="0"/>
              <a:t>(K</a:t>
            </a:r>
            <a:r>
              <a:rPr sz="4533" spc="-131" dirty="0"/>
              <a:t> </a:t>
            </a:r>
            <a:r>
              <a:rPr sz="4533" dirty="0"/>
              <a:t>-</a:t>
            </a:r>
            <a:r>
              <a:rPr sz="4533" spc="-124" dirty="0"/>
              <a:t> </a:t>
            </a:r>
            <a:r>
              <a:rPr sz="4533" dirty="0"/>
              <a:t>En</a:t>
            </a:r>
            <a:r>
              <a:rPr sz="4533" spc="-131" dirty="0"/>
              <a:t> </a:t>
            </a:r>
            <a:r>
              <a:rPr sz="4533" spc="-34" dirty="0"/>
              <a:t>Yakın</a:t>
            </a:r>
            <a:r>
              <a:rPr sz="4533" spc="-131" dirty="0"/>
              <a:t> </a:t>
            </a:r>
            <a:r>
              <a:rPr sz="4533" spc="-14" dirty="0"/>
              <a:t>Komşu)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5076266" y="1297807"/>
            <a:ext cx="7709593" cy="5266670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K-En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Komşu,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aynı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zamanda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KNN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bilinen,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regresyon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b="1" spc="-34" dirty="0">
                <a:latin typeface="Calibri"/>
                <a:cs typeface="Calibri"/>
              </a:rPr>
              <a:t>ve 	</a:t>
            </a:r>
            <a:r>
              <a:rPr sz="1992" b="1" dirty="0">
                <a:latin typeface="Calibri"/>
                <a:cs typeface="Calibri"/>
              </a:rPr>
              <a:t>sınıflandırma</a:t>
            </a:r>
            <a:r>
              <a:rPr sz="1992" b="1" spc="65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problemleri</a:t>
            </a:r>
            <a:r>
              <a:rPr sz="1992" spc="65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kullanılabilen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denetimli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öğrenme 	</a:t>
            </a:r>
            <a:r>
              <a:rPr sz="1992" dirty="0">
                <a:latin typeface="Calibri"/>
                <a:cs typeface="Calibri"/>
              </a:rPr>
              <a:t>algoritmasıdır.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KNN,</a:t>
            </a:r>
            <a:r>
              <a:rPr sz="1992" spc="65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öğreniminde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problemleri 	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yaygın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kullanılmaktadır.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KNN,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birbirine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yakın</a:t>
            </a:r>
            <a:r>
              <a:rPr sz="1992" b="1" spc="7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düşen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her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spc="-27" dirty="0">
                <a:latin typeface="Calibri"/>
                <a:cs typeface="Calibri"/>
              </a:rPr>
              <a:t>veri 	</a:t>
            </a:r>
            <a:r>
              <a:rPr sz="1992" b="1" dirty="0">
                <a:latin typeface="Calibri"/>
                <a:cs typeface="Calibri"/>
              </a:rPr>
              <a:t>noktasının</a:t>
            </a:r>
            <a:r>
              <a:rPr sz="1992" b="1" spc="1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aynı</a:t>
            </a:r>
            <a:r>
              <a:rPr sz="1992" b="1" spc="14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sınıfa</a:t>
            </a:r>
            <a:r>
              <a:rPr sz="1992" b="1" spc="1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girdiğini</a:t>
            </a:r>
            <a:r>
              <a:rPr sz="1992" b="1" spc="14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varsayan</a:t>
            </a:r>
            <a:r>
              <a:rPr sz="1992" b="1" spc="16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1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prensiple</a:t>
            </a:r>
            <a:r>
              <a:rPr sz="1992" b="1" spc="15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çalışır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151" dirty="0">
                <a:latin typeface="Calibri"/>
                <a:cs typeface="Calibri"/>
              </a:rPr>
              <a:t>  </a:t>
            </a:r>
            <a:r>
              <a:rPr sz="1992" spc="-34" dirty="0">
                <a:latin typeface="Calibri"/>
                <a:cs typeface="Calibri"/>
              </a:rPr>
              <a:t>Bu, 	</a:t>
            </a:r>
            <a:r>
              <a:rPr sz="1992" dirty="0">
                <a:latin typeface="Calibri"/>
                <a:cs typeface="Calibri"/>
              </a:rPr>
              <a:t>benzer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şeylerin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birbirine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olduğu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anlamına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gelir.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Bir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yapmak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istediğimizde,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tüm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setinde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komşuları 	</a:t>
            </a:r>
            <a:r>
              <a:rPr sz="1992" dirty="0">
                <a:latin typeface="Calibri"/>
                <a:cs typeface="Calibri"/>
              </a:rPr>
              <a:t>arar.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Algoritmanın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çalışmasında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</a:t>
            </a:r>
            <a:r>
              <a:rPr sz="1992" b="1" spc="22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değeri</a:t>
            </a:r>
            <a:r>
              <a:rPr sz="1992" b="1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belirlenir.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değerinin 	</a:t>
            </a:r>
            <a:r>
              <a:rPr sz="1992" dirty="0">
                <a:latin typeface="Calibri"/>
                <a:cs typeface="Calibri"/>
              </a:rPr>
              <a:t>anlamı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bakılacak</a:t>
            </a:r>
            <a:r>
              <a:rPr sz="1992" b="1" spc="50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eleman</a:t>
            </a:r>
            <a:r>
              <a:rPr sz="1992" b="1" spc="50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sayısı</a:t>
            </a:r>
            <a:r>
              <a:rPr sz="1992" dirty="0">
                <a:latin typeface="Calibri"/>
                <a:cs typeface="Calibri"/>
              </a:rPr>
              <a:t>dır.</a:t>
            </a:r>
            <a:r>
              <a:rPr sz="1992" spc="50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50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geldiğinde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en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yakın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spc="-69" dirty="0">
                <a:latin typeface="Calibri"/>
                <a:cs typeface="Calibri"/>
              </a:rPr>
              <a:t>K 	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eleman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alınarak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gelen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değer</a:t>
            </a:r>
            <a:r>
              <a:rPr sz="1992" b="1" spc="13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arasındaki</a:t>
            </a:r>
            <a:r>
              <a:rPr sz="1992" b="1" spc="13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uzaklık</a:t>
            </a:r>
            <a:r>
              <a:rPr sz="1992" b="1" spc="144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hesaplanır</a:t>
            </a:r>
            <a:r>
              <a:rPr sz="1992" spc="-14" dirty="0">
                <a:latin typeface="Calibri"/>
                <a:cs typeface="Calibri"/>
              </a:rPr>
              <a:t>. 	</a:t>
            </a:r>
            <a:r>
              <a:rPr sz="1992" dirty="0">
                <a:latin typeface="Calibri"/>
                <a:cs typeface="Calibri"/>
              </a:rPr>
              <a:t>Uzaklık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işleminde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genelde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Öklid</a:t>
            </a:r>
            <a:r>
              <a:rPr sz="1992" b="1" spc="10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fonksiyonu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kullanılır.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Öklid 	</a:t>
            </a:r>
            <a:r>
              <a:rPr sz="1992" dirty="0">
                <a:latin typeface="Calibri"/>
                <a:cs typeface="Calibri"/>
              </a:rPr>
              <a:t>fonksiyonuna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alternatif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Manhattan,</a:t>
            </a:r>
            <a:r>
              <a:rPr sz="1992" b="1" spc="50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Minkowski</a:t>
            </a:r>
            <a:r>
              <a:rPr sz="1992" b="1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Hamming 	</a:t>
            </a:r>
            <a:r>
              <a:rPr sz="1992" dirty="0">
                <a:latin typeface="Calibri"/>
                <a:cs typeface="Calibri"/>
              </a:rPr>
              <a:t>fonksiyonlarıda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kullanılabilir.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Uzaklık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hesaplandıktan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sonra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sıralanır</a:t>
            </a:r>
            <a:r>
              <a:rPr sz="1992" b="1" spc="179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gelen</a:t>
            </a:r>
            <a:r>
              <a:rPr sz="1992" spc="55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uygun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olan</a:t>
            </a:r>
            <a:r>
              <a:rPr sz="1992" spc="55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sınıfa</a:t>
            </a:r>
            <a:r>
              <a:rPr sz="1992" spc="57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atanır.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İlgili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uzaklılardan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en</a:t>
            </a:r>
            <a:r>
              <a:rPr sz="1992" b="1" spc="54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yakın</a:t>
            </a:r>
            <a:r>
              <a:rPr sz="1992" b="1" spc="577" dirty="0">
                <a:latin typeface="Calibri"/>
                <a:cs typeface="Calibri"/>
              </a:rPr>
              <a:t> </a:t>
            </a:r>
            <a:r>
              <a:rPr sz="1992" b="1" spc="-69" dirty="0">
                <a:latin typeface="Calibri"/>
                <a:cs typeface="Calibri"/>
              </a:rPr>
              <a:t>k 	</a:t>
            </a:r>
            <a:r>
              <a:rPr sz="1992" b="1" dirty="0">
                <a:latin typeface="Calibri"/>
                <a:cs typeface="Calibri"/>
              </a:rPr>
              <a:t>komşu</a:t>
            </a:r>
            <a:r>
              <a:rPr sz="1992" b="1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ele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alınır.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Öznitelik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değerlerine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komşu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komşuların 	</a:t>
            </a:r>
            <a:r>
              <a:rPr sz="1992" dirty="0">
                <a:latin typeface="Calibri"/>
                <a:cs typeface="Calibri"/>
              </a:rPr>
              <a:t>sınıfına</a:t>
            </a:r>
            <a:r>
              <a:rPr sz="1992" spc="3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atanır.</a:t>
            </a:r>
            <a:r>
              <a:rPr sz="1992" spc="34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Seçilen</a:t>
            </a:r>
            <a:r>
              <a:rPr sz="1992" spc="36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sınıf,</a:t>
            </a:r>
            <a:r>
              <a:rPr sz="1992" spc="37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tahmin</a:t>
            </a:r>
            <a:r>
              <a:rPr sz="1992" spc="3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edilmesi</a:t>
            </a:r>
            <a:r>
              <a:rPr sz="1992" spc="3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beklenen</a:t>
            </a:r>
            <a:r>
              <a:rPr sz="1992" spc="36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gözlem 	</a:t>
            </a:r>
            <a:r>
              <a:rPr sz="1992" dirty="0">
                <a:latin typeface="Calibri"/>
                <a:cs typeface="Calibri"/>
              </a:rPr>
              <a:t>değerinin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sınıfı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kabul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edilir.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Yani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etiketlenmiş</a:t>
            </a:r>
            <a:r>
              <a:rPr sz="1992" spc="36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(label) 	olur.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068" y="2501238"/>
            <a:ext cx="4353187" cy="28784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27" dirty="0"/>
              <a:t>K-</a:t>
            </a:r>
            <a:r>
              <a:rPr sz="4533" dirty="0"/>
              <a:t>Nearest</a:t>
            </a:r>
            <a:r>
              <a:rPr sz="4533" spc="-96" dirty="0"/>
              <a:t> </a:t>
            </a:r>
            <a:r>
              <a:rPr sz="4533" dirty="0"/>
              <a:t>Neighbors</a:t>
            </a:r>
            <a:r>
              <a:rPr sz="4533" spc="-96" dirty="0"/>
              <a:t> </a:t>
            </a:r>
            <a:r>
              <a:rPr sz="4533" dirty="0"/>
              <a:t>(K</a:t>
            </a:r>
            <a:r>
              <a:rPr sz="4533" spc="-131" dirty="0"/>
              <a:t> </a:t>
            </a:r>
            <a:r>
              <a:rPr sz="4533" dirty="0"/>
              <a:t>-</a:t>
            </a:r>
            <a:r>
              <a:rPr sz="4533" spc="-124" dirty="0"/>
              <a:t> </a:t>
            </a:r>
            <a:r>
              <a:rPr sz="4533" dirty="0"/>
              <a:t>En</a:t>
            </a:r>
            <a:r>
              <a:rPr sz="4533" spc="-131" dirty="0"/>
              <a:t> </a:t>
            </a:r>
            <a:r>
              <a:rPr sz="4533" spc="-34" dirty="0"/>
              <a:t>Yakın</a:t>
            </a:r>
            <a:r>
              <a:rPr sz="4533" spc="-131" dirty="0"/>
              <a:t> </a:t>
            </a:r>
            <a:r>
              <a:rPr sz="4533" spc="-14" dirty="0"/>
              <a:t>Komşu)</a:t>
            </a:r>
            <a:endParaRPr sz="453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319" y="1917550"/>
            <a:ext cx="13207586" cy="43943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582400" cy="64559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17446">
              <a:spcBef>
                <a:spcPts val="172"/>
              </a:spcBef>
            </a:pPr>
            <a:r>
              <a:rPr sz="4052" dirty="0"/>
              <a:t>Support</a:t>
            </a:r>
            <a:r>
              <a:rPr sz="4052" spc="-103" dirty="0"/>
              <a:t> </a:t>
            </a:r>
            <a:r>
              <a:rPr sz="4052" spc="-14" dirty="0"/>
              <a:t>Vector</a:t>
            </a:r>
            <a:r>
              <a:rPr sz="4052" spc="-89" dirty="0"/>
              <a:t> </a:t>
            </a:r>
            <a:r>
              <a:rPr sz="4052" dirty="0"/>
              <a:t>Machine</a:t>
            </a:r>
            <a:r>
              <a:rPr sz="4052" spc="-89" dirty="0"/>
              <a:t> </a:t>
            </a:r>
            <a:r>
              <a:rPr sz="4052" dirty="0"/>
              <a:t>(Destek</a:t>
            </a:r>
            <a:r>
              <a:rPr sz="4052" spc="-110" dirty="0"/>
              <a:t> </a:t>
            </a:r>
            <a:r>
              <a:rPr sz="4052" spc="-14" dirty="0"/>
              <a:t>Vektör</a:t>
            </a:r>
            <a:r>
              <a:rPr sz="4052" spc="-124" dirty="0"/>
              <a:t> </a:t>
            </a:r>
            <a:r>
              <a:rPr sz="4052" spc="-14" dirty="0"/>
              <a:t>Makineleri)</a:t>
            </a:r>
            <a:endParaRPr sz="4052" dirty="0"/>
          </a:p>
        </p:txBody>
      </p:sp>
      <p:sp>
        <p:nvSpPr>
          <p:cNvPr id="3" name="object 3"/>
          <p:cNvSpPr txBox="1"/>
          <p:nvPr/>
        </p:nvSpPr>
        <p:spPr>
          <a:xfrm>
            <a:off x="5957605" y="1276958"/>
            <a:ext cx="6830291" cy="5546015"/>
          </a:xfrm>
          <a:prstGeom prst="rect">
            <a:avLst/>
          </a:prstGeom>
        </p:spPr>
        <p:txBody>
          <a:bodyPr vert="horz" wrap="square" lIns="0" tIns="75891" rIns="0" bIns="0" rtlCol="0">
            <a:spAutoFit/>
          </a:bodyPr>
          <a:lstStyle/>
          <a:p>
            <a:pPr marL="273902" marR="6978" indent="-257328" algn="just">
              <a:lnSpc>
                <a:spcPct val="80200"/>
              </a:lnSpc>
              <a:spcBef>
                <a:spcPts val="596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b="1" dirty="0">
                <a:latin typeface="Calibri"/>
                <a:cs typeface="Calibri"/>
              </a:rPr>
              <a:t>Sınıflandırma</a:t>
            </a:r>
            <a:r>
              <a:rPr sz="1923" b="1" spc="343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ve</a:t>
            </a:r>
            <a:r>
              <a:rPr sz="1923" spc="343" dirty="0">
                <a:latin typeface="Calibri"/>
                <a:cs typeface="Calibri"/>
              </a:rPr>
              <a:t>  </a:t>
            </a:r>
            <a:r>
              <a:rPr sz="1923" b="1" dirty="0">
                <a:latin typeface="Calibri"/>
                <a:cs typeface="Calibri"/>
              </a:rPr>
              <a:t>Regresyon</a:t>
            </a:r>
            <a:r>
              <a:rPr sz="1923" b="1" spc="34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için</a:t>
            </a:r>
            <a:r>
              <a:rPr sz="1923" spc="34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kullanılan</a:t>
            </a:r>
            <a:r>
              <a:rPr sz="1923" spc="34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ilgili</a:t>
            </a:r>
            <a:r>
              <a:rPr sz="1923" spc="349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denetimli 	</a:t>
            </a:r>
            <a:r>
              <a:rPr sz="1923" dirty="0">
                <a:latin typeface="Calibri"/>
                <a:cs typeface="Calibri"/>
              </a:rPr>
              <a:t>öğrenme</a:t>
            </a:r>
            <a:r>
              <a:rPr sz="1923" spc="6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yöntemleri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kümesidir.</a:t>
            </a:r>
            <a:r>
              <a:rPr sz="1923" spc="6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Her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biri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iki</a:t>
            </a:r>
            <a:r>
              <a:rPr sz="1923" spc="7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kategoriden</a:t>
            </a:r>
            <a:r>
              <a:rPr sz="1923" spc="6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birine</a:t>
            </a:r>
            <a:r>
              <a:rPr sz="1923" spc="62" dirty="0">
                <a:latin typeface="Calibri"/>
                <a:cs typeface="Calibri"/>
              </a:rPr>
              <a:t> </a:t>
            </a:r>
            <a:r>
              <a:rPr sz="1923" spc="-34" dirty="0">
                <a:latin typeface="Calibri"/>
                <a:cs typeface="Calibri"/>
              </a:rPr>
              <a:t>ait 	</a:t>
            </a:r>
            <a:r>
              <a:rPr sz="1923" dirty="0">
                <a:latin typeface="Calibri"/>
                <a:cs typeface="Calibri"/>
              </a:rPr>
              <a:t>olarak</a:t>
            </a:r>
            <a:r>
              <a:rPr sz="1923" spc="28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işaretlenmiş</a:t>
            </a:r>
            <a:r>
              <a:rPr sz="1923" spc="26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27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dizi</a:t>
            </a:r>
            <a:r>
              <a:rPr sz="1923" spc="268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eğitim</a:t>
            </a:r>
            <a:r>
              <a:rPr sz="1923" b="1" spc="28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örneği</a:t>
            </a:r>
            <a:r>
              <a:rPr sz="1923" b="1" spc="280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verildiğinde</a:t>
            </a:r>
            <a:r>
              <a:rPr sz="1923" dirty="0">
                <a:latin typeface="Calibri"/>
                <a:cs typeface="Calibri"/>
              </a:rPr>
              <a:t>,</a:t>
            </a:r>
            <a:r>
              <a:rPr sz="1923" spc="26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275" dirty="0">
                <a:latin typeface="Calibri"/>
                <a:cs typeface="Calibri"/>
              </a:rPr>
              <a:t> </a:t>
            </a:r>
            <a:r>
              <a:rPr sz="1923" spc="-34" dirty="0">
                <a:latin typeface="Calibri"/>
                <a:cs typeface="Calibri"/>
              </a:rPr>
              <a:t>DVM 	</a:t>
            </a:r>
            <a:r>
              <a:rPr sz="1923" dirty="0">
                <a:latin typeface="Calibri"/>
                <a:cs typeface="Calibri"/>
              </a:rPr>
              <a:t>eğitim</a:t>
            </a:r>
            <a:r>
              <a:rPr sz="1923" spc="12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algoritması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yeni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örneğin</a:t>
            </a:r>
            <a:r>
              <a:rPr sz="1923" spc="13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13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kategoriye</a:t>
            </a:r>
            <a:r>
              <a:rPr sz="1923" spc="13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mi</a:t>
            </a:r>
            <a:r>
              <a:rPr sz="1923" spc="144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yoksa 	</a:t>
            </a:r>
            <a:r>
              <a:rPr sz="1923" dirty="0">
                <a:latin typeface="Calibri"/>
                <a:cs typeface="Calibri"/>
              </a:rPr>
              <a:t>diğerine</a:t>
            </a:r>
            <a:r>
              <a:rPr sz="1923" spc="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mi</a:t>
            </a:r>
            <a:r>
              <a:rPr sz="1923" spc="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düştüğünü</a:t>
            </a:r>
            <a:r>
              <a:rPr sz="1923" spc="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tahmin</a:t>
            </a:r>
            <a:r>
              <a:rPr sz="1923" spc="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eden</a:t>
            </a:r>
            <a:r>
              <a:rPr sz="1923" spc="2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model</a:t>
            </a:r>
            <a:r>
              <a:rPr sz="1923" spc="2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oluşturur.</a:t>
            </a:r>
            <a:r>
              <a:rPr sz="1923" spc="2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27" dirty="0">
                <a:latin typeface="Calibri"/>
                <a:cs typeface="Calibri"/>
              </a:rPr>
              <a:t> </a:t>
            </a:r>
            <a:r>
              <a:rPr sz="1923" spc="-34" dirty="0">
                <a:latin typeface="Calibri"/>
                <a:cs typeface="Calibri"/>
              </a:rPr>
              <a:t>DVM 	</a:t>
            </a:r>
            <a:r>
              <a:rPr sz="1923" dirty="0">
                <a:latin typeface="Calibri"/>
                <a:cs typeface="Calibri"/>
              </a:rPr>
              <a:t>eğitim</a:t>
            </a:r>
            <a:r>
              <a:rPr sz="1923" spc="28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algoritması</a:t>
            </a:r>
            <a:r>
              <a:rPr sz="1923" spc="28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olasılık</a:t>
            </a:r>
            <a:r>
              <a:rPr sz="1923" spc="28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dışı,</a:t>
            </a:r>
            <a:r>
              <a:rPr sz="1923" spc="28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ikili,</a:t>
            </a:r>
            <a:r>
              <a:rPr sz="1923" spc="28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30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288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sınıflandırıcıdır, 	</a:t>
            </a:r>
            <a:r>
              <a:rPr sz="1923" dirty="0">
                <a:latin typeface="Calibri"/>
                <a:cs typeface="Calibri"/>
              </a:rPr>
              <a:t>ancak</a:t>
            </a:r>
            <a:r>
              <a:rPr sz="1923" spc="59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Platt</a:t>
            </a:r>
            <a:r>
              <a:rPr sz="1923" spc="59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ölçeklendirme</a:t>
            </a:r>
            <a:r>
              <a:rPr sz="1923" spc="60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gibi</a:t>
            </a:r>
            <a:r>
              <a:rPr sz="1923" spc="596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yöntemler</a:t>
            </a:r>
            <a:r>
              <a:rPr sz="1923" spc="596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olasılıklı</a:t>
            </a:r>
            <a:r>
              <a:rPr sz="1923" spc="591" dirty="0">
                <a:latin typeface="Calibri"/>
                <a:cs typeface="Calibri"/>
              </a:rPr>
              <a:t>  </a:t>
            </a:r>
            <a:r>
              <a:rPr sz="1923" spc="-34" dirty="0">
                <a:latin typeface="Calibri"/>
                <a:cs typeface="Calibri"/>
              </a:rPr>
              <a:t>bir 	</a:t>
            </a:r>
            <a:r>
              <a:rPr sz="1923" spc="-14" dirty="0">
                <a:latin typeface="Calibri"/>
                <a:cs typeface="Calibri"/>
              </a:rPr>
              <a:t>sınıflandırma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ayarında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DVM'yi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kullanmak</a:t>
            </a:r>
            <a:r>
              <a:rPr sz="1923" spc="-1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için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mevcuttur.</a:t>
            </a:r>
            <a:endParaRPr sz="1923">
              <a:latin typeface="Calibri"/>
              <a:cs typeface="Calibri"/>
            </a:endParaRPr>
          </a:p>
          <a:p>
            <a:pPr marL="273902" marR="6978" indent="-257328" algn="just">
              <a:lnSpc>
                <a:spcPts val="1841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61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sınıflandırmayı</a:t>
            </a:r>
            <a:r>
              <a:rPr sz="1923" spc="60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gerçekleştirmenin</a:t>
            </a:r>
            <a:r>
              <a:rPr sz="1923" spc="60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yanı</a:t>
            </a:r>
            <a:r>
              <a:rPr sz="1923" spc="63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sıra,</a:t>
            </a:r>
            <a:r>
              <a:rPr sz="1923" spc="618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DVM'ler, 	</a:t>
            </a:r>
            <a:r>
              <a:rPr sz="1923" dirty="0">
                <a:latin typeface="Calibri"/>
                <a:cs typeface="Calibri"/>
              </a:rPr>
              <a:t>girdilerini</a:t>
            </a:r>
            <a:r>
              <a:rPr sz="1923" spc="35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yüksek</a:t>
            </a:r>
            <a:r>
              <a:rPr sz="1923" spc="37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boyutlu</a:t>
            </a:r>
            <a:r>
              <a:rPr sz="1923" spc="364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özellik</a:t>
            </a:r>
            <a:r>
              <a:rPr sz="1923" spc="35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alanlarına</a:t>
            </a:r>
            <a:r>
              <a:rPr sz="1923" spc="357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dolaylı</a:t>
            </a:r>
            <a:r>
              <a:rPr sz="1923" spc="364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olarak 	</a:t>
            </a:r>
            <a:r>
              <a:rPr sz="1923" dirty="0">
                <a:latin typeface="Calibri"/>
                <a:cs typeface="Calibri"/>
              </a:rPr>
              <a:t>eşleyerek</a:t>
            </a:r>
            <a:r>
              <a:rPr sz="1923" spc="27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çekirdek</a:t>
            </a:r>
            <a:r>
              <a:rPr sz="1923" b="1" spc="4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hilesi</a:t>
            </a:r>
            <a:r>
              <a:rPr sz="1923" b="1" spc="4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adı</a:t>
            </a:r>
            <a:r>
              <a:rPr sz="1923" spc="4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verilen</a:t>
            </a:r>
            <a:r>
              <a:rPr sz="1923" spc="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kullanarak</a:t>
            </a:r>
            <a:r>
              <a:rPr sz="1923" spc="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doğrusal</a:t>
            </a:r>
            <a:r>
              <a:rPr sz="1923" spc="4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olmayan 	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34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sınıflandırma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gerçekleştirebilir.</a:t>
            </a:r>
            <a:endParaRPr sz="1923">
              <a:latin typeface="Calibri"/>
              <a:cs typeface="Calibri"/>
            </a:endParaRPr>
          </a:p>
          <a:p>
            <a:pPr marL="793793" marR="6978" lvl="1" indent="-258201" algn="just">
              <a:lnSpc>
                <a:spcPts val="1731"/>
              </a:lnSpc>
              <a:spcBef>
                <a:spcPts val="604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Sınıflar</a:t>
            </a:r>
            <a:r>
              <a:rPr sz="1786" spc="41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arasındaki</a:t>
            </a:r>
            <a:r>
              <a:rPr sz="1786" spc="37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birbirine</a:t>
            </a:r>
            <a:r>
              <a:rPr sz="1786" spc="398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en</a:t>
            </a:r>
            <a:r>
              <a:rPr sz="1786" b="1" spc="398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yakın</a:t>
            </a:r>
            <a:r>
              <a:rPr sz="1786" b="1" spc="40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ikili</a:t>
            </a:r>
            <a:r>
              <a:rPr sz="1786" b="1" spc="38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seçilir</a:t>
            </a:r>
            <a:r>
              <a:rPr sz="1786" dirty="0">
                <a:latin typeface="Calibri"/>
                <a:cs typeface="Calibri"/>
              </a:rPr>
              <a:t>.</a:t>
            </a:r>
            <a:r>
              <a:rPr sz="1786" spc="40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Bu</a:t>
            </a:r>
            <a:r>
              <a:rPr sz="1786" spc="385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noktalara </a:t>
            </a:r>
            <a:r>
              <a:rPr sz="1786" dirty="0">
                <a:latin typeface="Calibri"/>
                <a:cs typeface="Calibri"/>
              </a:rPr>
              <a:t>destek</a:t>
            </a:r>
            <a:r>
              <a:rPr sz="1786" spc="-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vektörleri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isimleri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veriyoruz.</a:t>
            </a:r>
            <a:endParaRPr sz="1786">
              <a:latin typeface="Calibri"/>
              <a:cs typeface="Calibri"/>
            </a:endParaRPr>
          </a:p>
          <a:p>
            <a:pPr marL="793793" marR="9595" lvl="1" indent="-258201" algn="just">
              <a:lnSpc>
                <a:spcPts val="1745"/>
              </a:lnSpc>
              <a:spcBef>
                <a:spcPts val="562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Destek</a:t>
            </a:r>
            <a:r>
              <a:rPr sz="1786" spc="240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vektörlerinden</a:t>
            </a:r>
            <a:r>
              <a:rPr sz="1786" spc="247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geçecek</a:t>
            </a:r>
            <a:r>
              <a:rPr sz="1786" spc="254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şekilde</a:t>
            </a:r>
            <a:r>
              <a:rPr sz="1786" spc="261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doğrular</a:t>
            </a:r>
            <a:r>
              <a:rPr sz="1786" b="1" spc="261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çizilir</a:t>
            </a:r>
            <a:r>
              <a:rPr sz="1786" dirty="0">
                <a:latin typeface="Calibri"/>
                <a:cs typeface="Calibri"/>
              </a:rPr>
              <a:t>.</a:t>
            </a:r>
            <a:r>
              <a:rPr sz="1786" spc="247" dirty="0">
                <a:latin typeface="Calibri"/>
                <a:cs typeface="Calibri"/>
              </a:rPr>
              <a:t>  </a:t>
            </a:r>
            <a:r>
              <a:rPr sz="1786" spc="-34" dirty="0">
                <a:latin typeface="Calibri"/>
                <a:cs typeface="Calibri"/>
              </a:rPr>
              <a:t>Bu </a:t>
            </a:r>
            <a:r>
              <a:rPr sz="1786" dirty="0">
                <a:latin typeface="Calibri"/>
                <a:cs typeface="Calibri"/>
              </a:rPr>
              <a:t>doğrulara</a:t>
            </a:r>
            <a:r>
              <a:rPr sz="1786" spc="-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sınır</a:t>
            </a:r>
            <a:r>
              <a:rPr sz="1786" b="1" spc="1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çizgisi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adı</a:t>
            </a:r>
            <a:r>
              <a:rPr sz="1786" spc="-14" dirty="0">
                <a:latin typeface="Calibri"/>
                <a:cs typeface="Calibri"/>
              </a:rPr>
              <a:t> verilir.</a:t>
            </a:r>
            <a:endParaRPr sz="1786">
              <a:latin typeface="Calibri"/>
              <a:cs typeface="Calibri"/>
            </a:endParaRPr>
          </a:p>
          <a:p>
            <a:pPr marL="793793" marR="10468" lvl="1" indent="-258201" algn="just">
              <a:lnSpc>
                <a:spcPts val="1731"/>
              </a:lnSpc>
              <a:spcBef>
                <a:spcPts val="577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Her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doğruya</a:t>
            </a:r>
            <a:r>
              <a:rPr sz="1786" spc="5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eşit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uzakta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çizilen</a:t>
            </a:r>
            <a:r>
              <a:rPr sz="1786" spc="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doğruya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karar</a:t>
            </a:r>
            <a:r>
              <a:rPr sz="1786" b="1" spc="4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doğrusu</a:t>
            </a:r>
            <a:r>
              <a:rPr sz="1786" b="1" spc="4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adı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verilir. </a:t>
            </a:r>
            <a:r>
              <a:rPr sz="1786" dirty="0">
                <a:latin typeface="Calibri"/>
                <a:cs typeface="Calibri"/>
              </a:rPr>
              <a:t>Karar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doğrusuna</a:t>
            </a:r>
            <a:r>
              <a:rPr sz="1786" spc="-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hiper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düzlem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de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denir.</a:t>
            </a:r>
            <a:endParaRPr sz="1786">
              <a:latin typeface="Calibri"/>
              <a:cs typeface="Calibri"/>
            </a:endParaRPr>
          </a:p>
          <a:p>
            <a:pPr marL="793793" marR="6978" lvl="1" indent="-258201" algn="just">
              <a:lnSpc>
                <a:spcPct val="81300"/>
              </a:lnSpc>
              <a:spcBef>
                <a:spcPts val="577"/>
              </a:spcBef>
              <a:buFont typeface="Arial MT"/>
              <a:buChar char="•"/>
              <a:tabLst>
                <a:tab pos="793793" algn="l"/>
              </a:tabLst>
            </a:pPr>
            <a:r>
              <a:rPr sz="1786" dirty="0">
                <a:latin typeface="Calibri"/>
                <a:cs typeface="Calibri"/>
              </a:rPr>
              <a:t>DVM’lerde</a:t>
            </a:r>
            <a:r>
              <a:rPr sz="1786" spc="18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sınflar</a:t>
            </a:r>
            <a:r>
              <a:rPr sz="1786" spc="15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+1</a:t>
            </a:r>
            <a:r>
              <a:rPr sz="1786" b="1" spc="16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ve</a:t>
            </a:r>
            <a:r>
              <a:rPr sz="1786" b="1" spc="179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-1</a:t>
            </a:r>
            <a:r>
              <a:rPr sz="1786" b="1" spc="179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olarak</a:t>
            </a:r>
            <a:r>
              <a:rPr sz="1786" spc="15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etiketlenir.</a:t>
            </a:r>
            <a:r>
              <a:rPr sz="1786" spc="199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Karar</a:t>
            </a:r>
            <a:r>
              <a:rPr sz="1786" spc="15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doğrusunun </a:t>
            </a:r>
            <a:r>
              <a:rPr sz="1786" dirty="0">
                <a:latin typeface="Calibri"/>
                <a:cs typeface="Calibri"/>
              </a:rPr>
              <a:t>üst</a:t>
            </a:r>
            <a:r>
              <a:rPr sz="1786" spc="47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kısmında</a:t>
            </a:r>
            <a:r>
              <a:rPr sz="1786" spc="47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kalan</a:t>
            </a:r>
            <a:r>
              <a:rPr sz="1786" spc="48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doğru</a:t>
            </a:r>
            <a:r>
              <a:rPr sz="1786" spc="48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denklemi,</a:t>
            </a:r>
            <a:r>
              <a:rPr sz="1786" spc="47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wx</a:t>
            </a:r>
            <a:r>
              <a:rPr sz="1786" b="1" spc="453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+b=1</a:t>
            </a:r>
            <a:r>
              <a:rPr sz="1786" b="1" spc="47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,</a:t>
            </a:r>
            <a:r>
              <a:rPr sz="1786" spc="47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altında</a:t>
            </a:r>
            <a:r>
              <a:rPr sz="1786" spc="453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kalan </a:t>
            </a:r>
            <a:r>
              <a:rPr sz="1786" dirty="0">
                <a:latin typeface="Calibri"/>
                <a:cs typeface="Calibri"/>
              </a:rPr>
              <a:t>doğru</a:t>
            </a:r>
            <a:r>
              <a:rPr sz="1786" spc="52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denklemi</a:t>
            </a:r>
            <a:r>
              <a:rPr sz="1786" spc="49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ise</a:t>
            </a:r>
            <a:r>
              <a:rPr sz="1786" spc="48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wx+b=-1</a:t>
            </a:r>
            <a:r>
              <a:rPr sz="1786" b="1" spc="522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olarak</a:t>
            </a:r>
            <a:r>
              <a:rPr sz="1786" spc="49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belirlenir.</a:t>
            </a:r>
            <a:r>
              <a:rPr sz="1786" spc="50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Karar</a:t>
            </a:r>
            <a:r>
              <a:rPr sz="1786" spc="495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doğrusu </a:t>
            </a:r>
            <a:r>
              <a:rPr sz="1786" dirty="0">
                <a:latin typeface="Calibri"/>
                <a:cs typeface="Calibri"/>
              </a:rPr>
              <a:t>denklemi</a:t>
            </a:r>
            <a:r>
              <a:rPr sz="1786" spc="-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ise,</a:t>
            </a:r>
            <a:r>
              <a:rPr sz="1786" spc="4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wx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+b=0</a:t>
            </a:r>
            <a:r>
              <a:rPr sz="1786" b="1" spc="48" dirty="0">
                <a:latin typeface="Calibri"/>
                <a:cs typeface="Calibri"/>
              </a:rPr>
              <a:t> </a:t>
            </a:r>
            <a:r>
              <a:rPr sz="1786" spc="-27" dirty="0">
                <a:latin typeface="Calibri"/>
                <a:cs typeface="Calibri"/>
              </a:rPr>
              <a:t>olur.</a:t>
            </a:r>
            <a:endParaRPr sz="1786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78" y="1386345"/>
            <a:ext cx="3472379" cy="2839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352" y="4601213"/>
            <a:ext cx="5626668" cy="27437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Naive</a:t>
            </a:r>
            <a:r>
              <a:rPr sz="4533" spc="-157" dirty="0"/>
              <a:t> </a:t>
            </a:r>
            <a:r>
              <a:rPr sz="4533" spc="-27" dirty="0"/>
              <a:t>Bayes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72709"/>
            <a:ext cx="7904121" cy="5503325"/>
          </a:xfrm>
          <a:prstGeom prst="rect">
            <a:avLst/>
          </a:prstGeom>
        </p:spPr>
        <p:txBody>
          <a:bodyPr vert="horz" wrap="square" lIns="0" tIns="78509" rIns="0" bIns="0" rtlCol="0">
            <a:spAutoFit/>
          </a:bodyPr>
          <a:lstStyle/>
          <a:p>
            <a:pPr marL="274774" marR="6978" indent="-258201" algn="just">
              <a:lnSpc>
                <a:spcPct val="81900"/>
              </a:lnSpc>
              <a:spcBef>
                <a:spcPts val="61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Naive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Bayes,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sınıflandırıcılar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oluşturmak</a:t>
            </a:r>
            <a:r>
              <a:rPr sz="1992" spc="63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basit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tekniktir:</a:t>
            </a:r>
            <a:r>
              <a:rPr sz="1992" spc="63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sınıf 	</a:t>
            </a:r>
            <a:r>
              <a:rPr sz="1992" dirty="0">
                <a:latin typeface="Calibri"/>
                <a:cs typeface="Calibri"/>
              </a:rPr>
              <a:t>etiketlerinin</a:t>
            </a:r>
            <a:r>
              <a:rPr sz="1992" spc="44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43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sonlu</a:t>
            </a:r>
            <a:r>
              <a:rPr sz="1992" spc="42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kümelerden</a:t>
            </a:r>
            <a:r>
              <a:rPr sz="1992" spc="4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çizildiği,</a:t>
            </a:r>
            <a:r>
              <a:rPr sz="1992" spc="4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özellik</a:t>
            </a:r>
            <a:r>
              <a:rPr sz="1992" spc="433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değerlerinin 	</a:t>
            </a:r>
            <a:r>
              <a:rPr sz="1992" dirty="0">
                <a:latin typeface="Calibri"/>
                <a:cs typeface="Calibri"/>
              </a:rPr>
              <a:t>vektörleri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edilen,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problem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örneklerine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sınıf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etiketleri 	</a:t>
            </a:r>
            <a:r>
              <a:rPr sz="1992" dirty="0">
                <a:latin typeface="Calibri"/>
                <a:cs typeface="Calibri"/>
              </a:rPr>
              <a:t>atayan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modeller.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sınıflandırıcıları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eğitmek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algoritma 	</a:t>
            </a:r>
            <a:r>
              <a:rPr sz="1992" dirty="0">
                <a:latin typeface="Calibri"/>
                <a:cs typeface="Calibri"/>
              </a:rPr>
              <a:t>yoktur,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ancak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ortak</a:t>
            </a:r>
            <a:r>
              <a:rPr sz="1992" spc="36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ilkeye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dayanan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ailesi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vardır: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tüm 	</a:t>
            </a:r>
            <a:r>
              <a:rPr sz="1992" dirty="0">
                <a:latin typeface="Calibri"/>
                <a:cs typeface="Calibri"/>
              </a:rPr>
              <a:t>Navie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Bayes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sınıflandırıcıları,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belirli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özelliğin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değerinin,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değişkeni 	</a:t>
            </a:r>
            <a:r>
              <a:rPr sz="1992" dirty="0">
                <a:latin typeface="Calibri"/>
                <a:cs typeface="Calibri"/>
              </a:rPr>
              <a:t>göz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önüne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alındığında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diğer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herhangi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özelliğin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değerinden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bağımsız 	</a:t>
            </a:r>
            <a:r>
              <a:rPr sz="1992" b="1" dirty="0">
                <a:latin typeface="Calibri"/>
                <a:cs typeface="Calibri"/>
              </a:rPr>
              <a:t>olduğunu</a:t>
            </a:r>
            <a:r>
              <a:rPr sz="1992" b="1" spc="32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varsayar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Örneğin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meyve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kırmızı,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yuvarlak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yaklaşık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10 	</a:t>
            </a:r>
            <a:r>
              <a:rPr sz="1992" dirty="0">
                <a:latin typeface="Calibri"/>
                <a:cs typeface="Calibri"/>
              </a:rPr>
              <a:t>cm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çapındaysa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elma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düşünülebilir.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Navie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Bayes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sınıflandırıcısı, 	</a:t>
            </a:r>
            <a:r>
              <a:rPr sz="1992" dirty="0">
                <a:latin typeface="Calibri"/>
                <a:cs typeface="Calibri"/>
              </a:rPr>
              <a:t>renk,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yuvarlaklık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çap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özellikleri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arasındaki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olası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korelasyonlardan 	</a:t>
            </a:r>
            <a:r>
              <a:rPr sz="1992" b="1" dirty="0">
                <a:latin typeface="Calibri"/>
                <a:cs typeface="Calibri"/>
              </a:rPr>
              <a:t>bağımsız</a:t>
            </a:r>
            <a:r>
              <a:rPr sz="1992" b="1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olarak,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özelliklerin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birinin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meyvenin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elma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b="1" spc="-27" dirty="0">
                <a:latin typeface="Calibri"/>
                <a:cs typeface="Calibri"/>
              </a:rPr>
              <a:t>olma 	</a:t>
            </a:r>
            <a:r>
              <a:rPr sz="1992" b="1" dirty="0">
                <a:latin typeface="Calibri"/>
                <a:cs typeface="Calibri"/>
              </a:rPr>
              <a:t>olasılığına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bağımsız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olarak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katkıda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bulunduğunu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düşünür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82000"/>
              </a:lnSpc>
              <a:spcBef>
                <a:spcPts val="1126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Bayes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ağı,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düşünce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oluşan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kanı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yönlendirilmiş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olasılıklı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bir 	</a:t>
            </a:r>
            <a:r>
              <a:rPr sz="1992" dirty="0">
                <a:latin typeface="Calibri"/>
                <a:cs typeface="Calibri"/>
              </a:rPr>
              <a:t>grafik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modeldir.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Örneğin,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Bayes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ağı,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hastalıklar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semptomlar 	</a:t>
            </a:r>
            <a:r>
              <a:rPr sz="1992" dirty="0">
                <a:latin typeface="Calibri"/>
                <a:cs typeface="Calibri"/>
              </a:rPr>
              <a:t>arasındaki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olasılık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ilişkilerini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61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edebilir.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Belirtiler</a:t>
            </a:r>
            <a:r>
              <a:rPr sz="1992" spc="62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verildiğinde,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ağ 	</a:t>
            </a:r>
            <a:r>
              <a:rPr sz="1992" dirty="0">
                <a:latin typeface="Calibri"/>
                <a:cs typeface="Calibri"/>
              </a:rPr>
              <a:t>çeşitli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hastalıkların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varlığının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olasılıklarını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hesaplamak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kullanılabilir. 	</a:t>
            </a:r>
            <a:r>
              <a:rPr sz="1992" dirty="0">
                <a:latin typeface="Calibri"/>
                <a:cs typeface="Calibri"/>
              </a:rPr>
              <a:t>Çıkarım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yapan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etkin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algoritmalar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mevcuttur.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Konuşma 	</a:t>
            </a:r>
            <a:r>
              <a:rPr sz="1992" dirty="0">
                <a:latin typeface="Calibri"/>
                <a:cs typeface="Calibri"/>
              </a:rPr>
              <a:t>sinyalleri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protein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dizileri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değişken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dizilerini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modelleyen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Bayes 	</a:t>
            </a:r>
            <a:r>
              <a:rPr sz="1992" dirty="0">
                <a:latin typeface="Calibri"/>
                <a:cs typeface="Calibri"/>
              </a:rPr>
              <a:t>ağlarına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dinamik</a:t>
            </a:r>
            <a:r>
              <a:rPr sz="1992" b="1" spc="330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Bayes</a:t>
            </a:r>
            <a:r>
              <a:rPr sz="1992" b="1" spc="330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şebekeleri</a:t>
            </a:r>
            <a:r>
              <a:rPr sz="1992" b="1" spc="32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denir.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Belirsizlik</a:t>
            </a:r>
            <a:r>
              <a:rPr sz="1992" spc="3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altında</a:t>
            </a:r>
            <a:r>
              <a:rPr sz="1992" spc="323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karar 	</a:t>
            </a:r>
            <a:r>
              <a:rPr sz="1992" dirty="0">
                <a:latin typeface="Calibri"/>
                <a:cs typeface="Calibri"/>
              </a:rPr>
              <a:t>problemlerini</a:t>
            </a:r>
            <a:r>
              <a:rPr sz="1992" spc="385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378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edebilen</a:t>
            </a:r>
            <a:r>
              <a:rPr sz="1992" spc="385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92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çözebilen</a:t>
            </a:r>
            <a:r>
              <a:rPr sz="1992" spc="385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Bayes</a:t>
            </a:r>
            <a:r>
              <a:rPr sz="1992" spc="392" dirty="0">
                <a:latin typeface="Calibri"/>
                <a:cs typeface="Calibri"/>
              </a:rPr>
              <a:t>   </a:t>
            </a:r>
            <a:r>
              <a:rPr sz="1992" spc="-14" dirty="0">
                <a:latin typeface="Calibri"/>
                <a:cs typeface="Calibri"/>
              </a:rPr>
              <a:t>ağlarının 	</a:t>
            </a:r>
            <a:r>
              <a:rPr sz="1992" dirty="0">
                <a:latin typeface="Calibri"/>
                <a:cs typeface="Calibri"/>
              </a:rPr>
              <a:t>genellemelerine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etki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diyagramları</a:t>
            </a:r>
            <a:r>
              <a:rPr sz="1992" b="1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denir.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6351" y="2631796"/>
            <a:ext cx="4433546" cy="29252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9955" y="2594308"/>
            <a:ext cx="5259035" cy="34208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201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Genetic</a:t>
            </a:r>
            <a:r>
              <a:rPr sz="4533" spc="-157" dirty="0"/>
              <a:t> </a:t>
            </a:r>
            <a:r>
              <a:rPr sz="4533" dirty="0"/>
              <a:t>algorithm</a:t>
            </a:r>
            <a:r>
              <a:rPr sz="4533" spc="-172" dirty="0"/>
              <a:t> </a:t>
            </a:r>
            <a:r>
              <a:rPr sz="4533" dirty="0"/>
              <a:t>(Genetik</a:t>
            </a:r>
            <a:r>
              <a:rPr sz="4533" spc="-157" dirty="0"/>
              <a:t> </a:t>
            </a:r>
            <a:r>
              <a:rPr sz="4533" spc="-14" dirty="0"/>
              <a:t>Algoritmalar)</a:t>
            </a:r>
            <a:endParaRPr sz="4533" dirty="0"/>
          </a:p>
        </p:txBody>
      </p:sp>
      <p:sp>
        <p:nvSpPr>
          <p:cNvPr id="4" name="object 4"/>
          <p:cNvSpPr txBox="1"/>
          <p:nvPr/>
        </p:nvSpPr>
        <p:spPr>
          <a:xfrm>
            <a:off x="1037701" y="1297807"/>
            <a:ext cx="7241155" cy="5547917"/>
          </a:xfrm>
          <a:prstGeom prst="rect">
            <a:avLst/>
          </a:prstGeom>
        </p:spPr>
        <p:txBody>
          <a:bodyPr vert="horz" wrap="square" lIns="0" tIns="47105" rIns="0" bIns="0" rtlCol="0">
            <a:spAutoFit/>
          </a:bodyPr>
          <a:lstStyle/>
          <a:p>
            <a:pPr marL="274774" marR="6978" indent="-258201" algn="just">
              <a:lnSpc>
                <a:spcPct val="92200"/>
              </a:lnSpc>
              <a:spcBef>
                <a:spcPts val="371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Genetik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(GA),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belirli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soruna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iyi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çözümler</a:t>
            </a:r>
            <a:r>
              <a:rPr sz="1992" spc="13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bulma 	</a:t>
            </a:r>
            <a:r>
              <a:rPr sz="1992" dirty="0">
                <a:latin typeface="Calibri"/>
                <a:cs typeface="Calibri"/>
              </a:rPr>
              <a:t>umuduyla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genotipler</a:t>
            </a:r>
            <a:r>
              <a:rPr sz="1992" b="1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üretmek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mutasyon</a:t>
            </a:r>
            <a:r>
              <a:rPr sz="1992" b="1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çaprazlama 	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yöntemleri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kullanarak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doğal</a:t>
            </a:r>
            <a:r>
              <a:rPr sz="1992" b="1" spc="41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seleksiyon</a:t>
            </a:r>
            <a:r>
              <a:rPr sz="1992" b="1" spc="44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sürecini</a:t>
            </a:r>
            <a:r>
              <a:rPr sz="1992" b="1" spc="41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taklit</a:t>
            </a:r>
            <a:r>
              <a:rPr sz="1992" b="1" spc="412" dirty="0">
                <a:latin typeface="Calibri"/>
                <a:cs typeface="Calibri"/>
              </a:rPr>
              <a:t> </a:t>
            </a:r>
            <a:r>
              <a:rPr sz="1992" b="1" spc="-27" dirty="0">
                <a:latin typeface="Calibri"/>
                <a:cs typeface="Calibri"/>
              </a:rPr>
              <a:t>eden 	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arama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algoritması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sezgisel</a:t>
            </a:r>
            <a:r>
              <a:rPr sz="1992" b="1" spc="103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tekniktir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8723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GEN:</a:t>
            </a:r>
            <a:r>
              <a:rPr sz="1992" b="1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Kendi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başına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anlamı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olan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genetik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bilgi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taşıyan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küçük 	</a:t>
            </a:r>
            <a:r>
              <a:rPr sz="1992" dirty="0">
                <a:latin typeface="Calibri"/>
                <a:cs typeface="Calibri"/>
              </a:rPr>
              <a:t>genetik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birimdir.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A,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karakter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olabileceği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spc="-69" dirty="0">
                <a:latin typeface="Calibri"/>
                <a:cs typeface="Calibri"/>
              </a:rPr>
              <a:t>0 	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1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ifade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edilen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bit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bit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dizisi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olabilir.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Örneğin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bir 	</a:t>
            </a:r>
            <a:r>
              <a:rPr sz="1992" dirty="0">
                <a:latin typeface="Calibri"/>
                <a:cs typeface="Calibri"/>
              </a:rPr>
              <a:t>cismin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x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koordinatındaki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yerini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gösteren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101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şeklinde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ifade 	edilebilir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KROMOZOM:</a:t>
            </a:r>
            <a:r>
              <a:rPr sz="1992" b="1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birden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fazla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genin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araya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gelmesiyle 	</a:t>
            </a:r>
            <a:r>
              <a:rPr sz="1992" dirty="0">
                <a:latin typeface="Calibri"/>
                <a:cs typeface="Calibri"/>
              </a:rPr>
              <a:t>oluşurlar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Probleme</a:t>
            </a:r>
            <a:r>
              <a:rPr sz="1992" spc="3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ait</a:t>
            </a:r>
            <a:r>
              <a:rPr sz="1992" spc="39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tüm</a:t>
            </a:r>
            <a:r>
              <a:rPr sz="1992" spc="37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bilgileri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içerirler.</a:t>
            </a:r>
            <a:r>
              <a:rPr sz="1992" spc="392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Kromozomlar 	</a:t>
            </a:r>
            <a:r>
              <a:rPr sz="1992" dirty="0">
                <a:latin typeface="Calibri"/>
                <a:cs typeface="Calibri"/>
              </a:rPr>
              <a:t>toplumdaki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bireyler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yada</a:t>
            </a:r>
            <a:r>
              <a:rPr sz="1992" spc="24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üyelere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karşılık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gelirler.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Ele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alınan 	</a:t>
            </a:r>
            <a:r>
              <a:rPr sz="1992" dirty="0">
                <a:latin typeface="Calibri"/>
                <a:cs typeface="Calibri"/>
              </a:rPr>
              <a:t>problemde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alternatif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çözüm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adayıdır.</a:t>
            </a:r>
            <a:endParaRPr sz="1992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1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POPÜLASYON:</a:t>
            </a:r>
            <a:r>
              <a:rPr sz="1992" b="1" spc="405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Kromozomlar</a:t>
            </a:r>
            <a:r>
              <a:rPr sz="1992" spc="412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412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bireyler</a:t>
            </a:r>
            <a:r>
              <a:rPr sz="1992" spc="412" dirty="0">
                <a:latin typeface="Calibri"/>
                <a:cs typeface="Calibri"/>
              </a:rPr>
              <a:t>   </a:t>
            </a:r>
            <a:r>
              <a:rPr sz="1992" spc="-14" dirty="0">
                <a:latin typeface="Calibri"/>
                <a:cs typeface="Calibri"/>
              </a:rPr>
              <a:t>topluluğudur. 	</a:t>
            </a:r>
            <a:r>
              <a:rPr sz="1992" dirty="0">
                <a:latin typeface="Calibri"/>
                <a:cs typeface="Calibri"/>
              </a:rPr>
              <a:t>Popülasyon</a:t>
            </a:r>
            <a:r>
              <a:rPr sz="1992" spc="65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üzerinde</a:t>
            </a:r>
            <a:r>
              <a:rPr sz="1992" spc="6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durulan</a:t>
            </a:r>
            <a:r>
              <a:rPr sz="1992" spc="11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problem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67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alternatif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çözümler 	</a:t>
            </a:r>
            <a:r>
              <a:rPr sz="1992" dirty="0">
                <a:latin typeface="Calibri"/>
                <a:cs typeface="Calibri"/>
              </a:rPr>
              <a:t>kümesidir.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Aynı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anda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popülasyonda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ki</a:t>
            </a:r>
            <a:r>
              <a:rPr sz="1992" spc="55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birey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sayısı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sabit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probleme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kullanıcı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tarafından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belirlenir.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Zayıf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olan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bireylerin 	</a:t>
            </a:r>
            <a:r>
              <a:rPr sz="1992" dirty="0">
                <a:latin typeface="Calibri"/>
                <a:cs typeface="Calibri"/>
              </a:rPr>
              <a:t>yerini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kuvvetli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yeniler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almaktadır.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799" y="364158"/>
            <a:ext cx="1066800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41" dirty="0"/>
              <a:t>Yapay</a:t>
            </a:r>
            <a:r>
              <a:rPr sz="4533" spc="-213" dirty="0"/>
              <a:t> </a:t>
            </a:r>
            <a:r>
              <a:rPr sz="4533" spc="-27" dirty="0"/>
              <a:t>Zeka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4211639" y="1297807"/>
            <a:ext cx="8574937" cy="4984670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12212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spc="-14" dirty="0">
                <a:latin typeface="Calibri"/>
                <a:cs typeface="Calibri"/>
              </a:rPr>
              <a:t>Yapay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Zeka,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gerçek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yaşam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durumlarında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veren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makineler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geliştirmek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için, 	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31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dillerini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anlamak,</a:t>
            </a:r>
            <a:r>
              <a:rPr sz="1992" spc="31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etkileşimli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oyunlar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oynamak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323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bilgisayarların 	programlanmasıdır.</a:t>
            </a:r>
            <a:endParaRPr sz="1992">
              <a:latin typeface="Calibri"/>
              <a:cs typeface="Calibri"/>
            </a:endParaRPr>
          </a:p>
          <a:p>
            <a:pPr marL="274774" marR="9595" indent="-258201" algn="just">
              <a:lnSpc>
                <a:spcPct val="921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İşini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mükemmel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yapan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canlı</a:t>
            </a:r>
            <a:r>
              <a:rPr sz="1992" b="1" spc="33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sistemlerini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34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insan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beynini</a:t>
            </a:r>
            <a:r>
              <a:rPr sz="1992" b="1" spc="34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model</a:t>
            </a:r>
            <a:r>
              <a:rPr sz="1992" b="1" spc="3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alan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yapay 	</a:t>
            </a:r>
            <a:r>
              <a:rPr sz="1992" dirty="0">
                <a:latin typeface="Calibri"/>
                <a:cs typeface="Calibri"/>
              </a:rPr>
              <a:t>zeka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çalışmaları;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günlük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hayatın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farklı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alanlarında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ürünler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vermesinin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yanında, 	</a:t>
            </a:r>
            <a:r>
              <a:rPr sz="1992" b="1" dirty="0">
                <a:latin typeface="Calibri"/>
                <a:cs typeface="Calibri"/>
              </a:rPr>
              <a:t>tahmin,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sınıflandırma,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kümeleme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amaçlar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kullanılmaktadır.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Genel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anlamda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zekadan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kastedilen;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zekasının,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sinir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sistemi,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gen 	</a:t>
            </a:r>
            <a:r>
              <a:rPr sz="1992" dirty="0">
                <a:latin typeface="Calibri"/>
                <a:cs typeface="Calibri"/>
              </a:rPr>
              <a:t>yapısı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fizyolojik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nörolojik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yapısının</a:t>
            </a:r>
            <a:r>
              <a:rPr sz="1992" spc="55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doğal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olayların</a:t>
            </a:r>
            <a:r>
              <a:rPr sz="1992" spc="53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modellenerek 	</a:t>
            </a:r>
            <a:r>
              <a:rPr sz="1992" dirty="0">
                <a:latin typeface="Calibri"/>
                <a:cs typeface="Calibri"/>
              </a:rPr>
              <a:t>makinelere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(bilgisayar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yazılımlara)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aktarılmasıdır.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Özetle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zeka;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“</a:t>
            </a:r>
            <a:r>
              <a:rPr sz="1992" b="1" spc="-14" dirty="0">
                <a:latin typeface="Calibri"/>
                <a:cs typeface="Calibri"/>
              </a:rPr>
              <a:t>insan 	</a:t>
            </a:r>
            <a:r>
              <a:rPr sz="1992" b="1" dirty="0">
                <a:latin typeface="Calibri"/>
                <a:cs typeface="Calibri"/>
              </a:rPr>
              <a:t>gibi</a:t>
            </a:r>
            <a:r>
              <a:rPr sz="1992" b="1" spc="25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düşünen,</a:t>
            </a:r>
            <a:r>
              <a:rPr sz="1992" b="1" spc="26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insan</a:t>
            </a:r>
            <a:r>
              <a:rPr sz="1992" b="1" spc="26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gibi</a:t>
            </a:r>
            <a:r>
              <a:rPr sz="1992" b="1" spc="26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davranan,</a:t>
            </a:r>
            <a:r>
              <a:rPr sz="1992" b="1" spc="25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akılcı</a:t>
            </a:r>
            <a:r>
              <a:rPr sz="1992" b="1" spc="26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(rasyonel)</a:t>
            </a:r>
            <a:r>
              <a:rPr sz="1992" b="1" spc="27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düşünen</a:t>
            </a:r>
            <a:r>
              <a:rPr sz="1992" b="1" spc="25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254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akılcı 	</a:t>
            </a:r>
            <a:r>
              <a:rPr sz="1992" b="1" dirty="0">
                <a:latin typeface="Calibri"/>
                <a:cs typeface="Calibri"/>
              </a:rPr>
              <a:t>davranan</a:t>
            </a:r>
            <a:r>
              <a:rPr sz="1992" dirty="0">
                <a:latin typeface="Calibri"/>
                <a:cs typeface="Calibri"/>
              </a:rPr>
              <a:t>”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canlıların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zekice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kabul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edilen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davranışlarına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sahip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bilgisayar 	</a:t>
            </a:r>
            <a:r>
              <a:rPr sz="1992" dirty="0">
                <a:latin typeface="Calibri"/>
                <a:cs typeface="Calibri"/>
              </a:rPr>
              <a:t>sistemleridir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anlamda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zekanın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evresi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olarak 	</a:t>
            </a:r>
            <a:r>
              <a:rPr sz="1992" dirty="0">
                <a:latin typeface="Calibri"/>
                <a:cs typeface="Calibri"/>
              </a:rPr>
              <a:t>kabul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edilmektedir.</a:t>
            </a:r>
            <a:endParaRPr sz="1992">
              <a:latin typeface="Calibri"/>
              <a:cs typeface="Calibri"/>
            </a:endParaRPr>
          </a:p>
          <a:p>
            <a:pPr marL="274774" marR="11340" indent="-258201" algn="just">
              <a:lnSpc>
                <a:spcPct val="921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Uzman</a:t>
            </a:r>
            <a:r>
              <a:rPr sz="1992" b="1" spc="52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sistemler,</a:t>
            </a:r>
            <a:r>
              <a:rPr sz="1992" b="1" spc="53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Genetik</a:t>
            </a:r>
            <a:r>
              <a:rPr sz="1992" b="1" spc="50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algoritmalar,</a:t>
            </a:r>
            <a:r>
              <a:rPr sz="1992" b="1" spc="50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Bulanık</a:t>
            </a:r>
            <a:r>
              <a:rPr sz="1992" b="1" spc="52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mantık,</a:t>
            </a:r>
            <a:r>
              <a:rPr sz="1992" b="1" spc="51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Yapay</a:t>
            </a:r>
            <a:r>
              <a:rPr sz="1992" b="1" spc="49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sinir</a:t>
            </a:r>
            <a:r>
              <a:rPr sz="1992" b="1" spc="52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ağları, 	</a:t>
            </a: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24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öğrenmesi</a:t>
            </a:r>
            <a:r>
              <a:rPr sz="1992" b="1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teknikler,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teknolojileri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olarak 	adlandırılmaktadır.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71" y="2625866"/>
            <a:ext cx="3975699" cy="25269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2487" y="1620951"/>
            <a:ext cx="6363231" cy="50664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3538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Genetic</a:t>
            </a:r>
            <a:r>
              <a:rPr sz="4533" spc="-157" dirty="0"/>
              <a:t> </a:t>
            </a:r>
            <a:r>
              <a:rPr sz="4533" dirty="0"/>
              <a:t>algorithm</a:t>
            </a:r>
            <a:r>
              <a:rPr sz="4533" spc="-172" dirty="0"/>
              <a:t> </a:t>
            </a:r>
            <a:r>
              <a:rPr sz="4533" dirty="0"/>
              <a:t>(Genetik</a:t>
            </a:r>
            <a:r>
              <a:rPr sz="4533" spc="-157" dirty="0"/>
              <a:t> </a:t>
            </a:r>
            <a:r>
              <a:rPr sz="4533" spc="-14" dirty="0"/>
              <a:t>Algoritmalar)</a:t>
            </a:r>
            <a:endParaRPr sz="4533" dirty="0"/>
          </a:p>
        </p:txBody>
      </p:sp>
      <p:sp>
        <p:nvSpPr>
          <p:cNvPr id="4" name="object 4"/>
          <p:cNvSpPr txBox="1"/>
          <p:nvPr/>
        </p:nvSpPr>
        <p:spPr>
          <a:xfrm>
            <a:off x="1037701" y="1190643"/>
            <a:ext cx="5916096" cy="5726903"/>
          </a:xfrm>
          <a:prstGeom prst="rect">
            <a:avLst/>
          </a:prstGeom>
        </p:spPr>
        <p:txBody>
          <a:bodyPr vert="horz" wrap="square" lIns="0" tIns="105551" rIns="0" bIns="0" rtlCol="0">
            <a:spAutoFit/>
          </a:bodyPr>
          <a:lstStyle/>
          <a:p>
            <a:pPr marL="275647" indent="-258201" algn="just">
              <a:spcBef>
                <a:spcPts val="83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Genetik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Algoritmalar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Nasıl</a:t>
            </a:r>
            <a:r>
              <a:rPr sz="1992" b="1" spc="16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Çalışır?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819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1.</a:t>
            </a:r>
            <a:r>
              <a:rPr sz="1992" b="1" spc="6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Adım: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Olası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çözümlerin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kodlandığı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çözüm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grubu 	</a:t>
            </a:r>
            <a:r>
              <a:rPr sz="1992" dirty="0">
                <a:latin typeface="Calibri"/>
                <a:cs typeface="Calibri"/>
              </a:rPr>
              <a:t>oluşturulur.</a:t>
            </a:r>
            <a:r>
              <a:rPr sz="1992" spc="1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Çözüm</a:t>
            </a:r>
            <a:r>
              <a:rPr sz="1992" spc="15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grubuna</a:t>
            </a:r>
            <a:r>
              <a:rPr sz="1992" spc="15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biyolojideki</a:t>
            </a:r>
            <a:r>
              <a:rPr sz="1992" spc="14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benzerliği 	</a:t>
            </a:r>
            <a:r>
              <a:rPr sz="1992" dirty="0">
                <a:latin typeface="Calibri"/>
                <a:cs typeface="Calibri"/>
              </a:rPr>
              <a:t>nedeniyle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b="1" dirty="0">
                <a:latin typeface="Calibri"/>
                <a:cs typeface="Calibri"/>
              </a:rPr>
              <a:t>populasyon</a:t>
            </a:r>
            <a:r>
              <a:rPr sz="1992" b="1" spc="371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çözümlerin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kodları</a:t>
            </a:r>
            <a:r>
              <a:rPr sz="1992" spc="371" dirty="0">
                <a:latin typeface="Calibri"/>
                <a:cs typeface="Calibri"/>
              </a:rPr>
              <a:t>   </a:t>
            </a:r>
            <a:r>
              <a:rPr sz="1992" spc="-34" dirty="0">
                <a:latin typeface="Calibri"/>
                <a:cs typeface="Calibri"/>
              </a:rPr>
              <a:t>da 	</a:t>
            </a:r>
            <a:r>
              <a:rPr sz="1992" b="1" dirty="0">
                <a:latin typeface="Calibri"/>
                <a:cs typeface="Calibri"/>
              </a:rPr>
              <a:t>kromozom</a:t>
            </a:r>
            <a:r>
              <a:rPr sz="1992" b="1" spc="673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680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adlandırılır.</a:t>
            </a:r>
            <a:r>
              <a:rPr sz="1992" spc="680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680" dirty="0">
                <a:latin typeface="Calibri"/>
                <a:cs typeface="Calibri"/>
              </a:rPr>
              <a:t>   </a:t>
            </a:r>
            <a:r>
              <a:rPr sz="1992" spc="-14" dirty="0">
                <a:latin typeface="Calibri"/>
                <a:cs typeface="Calibri"/>
              </a:rPr>
              <a:t>adıma 	</a:t>
            </a:r>
            <a:r>
              <a:rPr sz="1992" dirty="0">
                <a:latin typeface="Calibri"/>
                <a:cs typeface="Calibri"/>
              </a:rPr>
              <a:t>populasyonda</a:t>
            </a:r>
            <a:r>
              <a:rPr sz="1992" spc="44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bulunan</a:t>
            </a:r>
            <a:r>
              <a:rPr sz="1992" spc="46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birey</a:t>
            </a:r>
            <a:r>
              <a:rPr sz="1992" b="1" spc="46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sayısı</a:t>
            </a:r>
            <a:r>
              <a:rPr sz="1992" b="1" spc="446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belirleyerek 	</a:t>
            </a:r>
            <a:r>
              <a:rPr sz="1992" b="1" dirty="0">
                <a:latin typeface="Calibri"/>
                <a:cs typeface="Calibri"/>
              </a:rPr>
              <a:t>başlanır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sayı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standart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yoktur.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olarak 	</a:t>
            </a:r>
            <a:r>
              <a:rPr sz="1992" dirty="0">
                <a:latin typeface="Calibri"/>
                <a:cs typeface="Calibri"/>
              </a:rPr>
              <a:t>önerilen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100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-</a:t>
            </a:r>
            <a:r>
              <a:rPr sz="1992" spc="37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300</a:t>
            </a:r>
            <a:r>
              <a:rPr sz="1992" spc="3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aralığında</a:t>
            </a:r>
            <a:r>
              <a:rPr sz="1992" spc="3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92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büyüklüktür. 	</a:t>
            </a:r>
            <a:r>
              <a:rPr sz="1992" dirty="0">
                <a:latin typeface="Calibri"/>
                <a:cs typeface="Calibri"/>
              </a:rPr>
              <a:t>Büyüklük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seçiminde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yapılan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işlemlerin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karmaşıklığı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aramanın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derinliği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önemlidir.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dirty="0">
                <a:latin typeface="Calibri"/>
                <a:cs typeface="Calibri"/>
              </a:rPr>
              <a:t>Populasyon</a:t>
            </a:r>
            <a:r>
              <a:rPr sz="1992" spc="364" dirty="0">
                <a:latin typeface="Calibri"/>
                <a:cs typeface="Calibri"/>
              </a:rPr>
              <a:t>   </a:t>
            </a:r>
            <a:r>
              <a:rPr sz="1992" spc="-34" dirty="0">
                <a:latin typeface="Calibri"/>
                <a:cs typeface="Calibri"/>
              </a:rPr>
              <a:t>bu 	</a:t>
            </a:r>
            <a:r>
              <a:rPr sz="1992" dirty="0">
                <a:latin typeface="Calibri"/>
                <a:cs typeface="Calibri"/>
              </a:rPr>
              <a:t>işlemden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sonra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rasgele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oluşturulur.</a:t>
            </a:r>
            <a:endParaRPr sz="1992">
              <a:latin typeface="Calibri"/>
              <a:cs typeface="Calibri"/>
            </a:endParaRPr>
          </a:p>
          <a:p>
            <a:pPr marL="274774" marR="8723" indent="-258201" algn="just">
              <a:lnSpc>
                <a:spcPct val="82000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  <a:tab pos="1984481" algn="l"/>
                <a:tab pos="4269034" algn="l"/>
              </a:tabLst>
            </a:pPr>
            <a:r>
              <a:rPr sz="1992" b="1" dirty="0">
                <a:latin typeface="Calibri"/>
                <a:cs typeface="Calibri"/>
              </a:rPr>
              <a:t>2.</a:t>
            </a:r>
            <a:r>
              <a:rPr sz="1992" b="1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Adım:</a:t>
            </a:r>
            <a:r>
              <a:rPr sz="1992" b="1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kromozomun</a:t>
            </a:r>
            <a:r>
              <a:rPr sz="1992" b="1" spc="19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ne</a:t>
            </a:r>
            <a:r>
              <a:rPr sz="1992" b="1" spc="20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kadar</a:t>
            </a:r>
            <a:r>
              <a:rPr sz="1992" b="1" spc="21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iyi</a:t>
            </a:r>
            <a:r>
              <a:rPr sz="1992" b="1" spc="192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olduğu 	</a:t>
            </a:r>
            <a:r>
              <a:rPr sz="1992" dirty="0">
                <a:latin typeface="Calibri"/>
                <a:cs typeface="Calibri"/>
              </a:rPr>
              <a:t>bulunur.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Kromozomların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iyi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olduğunu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bulan 	</a:t>
            </a:r>
            <a:r>
              <a:rPr sz="1992" dirty="0">
                <a:latin typeface="Calibri"/>
                <a:cs typeface="Calibri"/>
              </a:rPr>
              <a:t>fonksiyona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uygunluk</a:t>
            </a:r>
            <a:r>
              <a:rPr sz="1992" b="1" spc="29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fonksiyonu</a:t>
            </a:r>
            <a:r>
              <a:rPr sz="1992" b="1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denir.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fonksiyon 	işletilerek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kromozomların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uygunluklarının 	</a:t>
            </a:r>
            <a:r>
              <a:rPr sz="1992" dirty="0">
                <a:latin typeface="Calibri"/>
                <a:cs typeface="Calibri"/>
              </a:rPr>
              <a:t>bulunmasına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ise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hesaplama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(evalution)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adı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verilir.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Bu 	</a:t>
            </a:r>
            <a:r>
              <a:rPr sz="1992" dirty="0">
                <a:latin typeface="Calibri"/>
                <a:cs typeface="Calibri"/>
              </a:rPr>
              <a:t>fonksiyon</a:t>
            </a:r>
            <a:r>
              <a:rPr sz="1992" spc="460" dirty="0">
                <a:latin typeface="Calibri"/>
                <a:cs typeface="Calibri"/>
              </a:rPr>
              <a:t>     </a:t>
            </a:r>
            <a:r>
              <a:rPr sz="1992" dirty="0">
                <a:latin typeface="Calibri"/>
                <a:cs typeface="Calibri"/>
              </a:rPr>
              <a:t>genetik</a:t>
            </a:r>
            <a:r>
              <a:rPr sz="1992" spc="680" dirty="0">
                <a:latin typeface="Calibri"/>
                <a:cs typeface="Calibri"/>
              </a:rPr>
              <a:t>    </a:t>
            </a:r>
            <a:r>
              <a:rPr sz="1992" dirty="0">
                <a:latin typeface="Calibri"/>
                <a:cs typeface="Calibri"/>
              </a:rPr>
              <a:t>algoritmanın</a:t>
            </a:r>
            <a:r>
              <a:rPr sz="1992" spc="680" dirty="0">
                <a:latin typeface="Calibri"/>
                <a:cs typeface="Calibri"/>
              </a:rPr>
              <a:t>    </a:t>
            </a:r>
            <a:r>
              <a:rPr sz="1992" spc="-14" dirty="0">
                <a:latin typeface="Calibri"/>
                <a:cs typeface="Calibri"/>
              </a:rPr>
              <a:t>beynini 	</a:t>
            </a:r>
            <a:r>
              <a:rPr sz="1992" dirty="0">
                <a:latin typeface="Calibri"/>
                <a:cs typeface="Calibri"/>
              </a:rPr>
              <a:t>oluşturmaktadır.</a:t>
            </a:r>
            <a:r>
              <a:rPr sz="1992" spc="6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GA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probleme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çalışan</a:t>
            </a:r>
            <a:r>
              <a:rPr sz="1992" spc="631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tek 	</a:t>
            </a:r>
            <a:r>
              <a:rPr sz="1992" dirty="0">
                <a:latin typeface="Calibri"/>
                <a:cs typeface="Calibri"/>
              </a:rPr>
              <a:t>kısım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fonksiyondır.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Çoğu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zaman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nın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başarısı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bu 	</a:t>
            </a:r>
            <a:r>
              <a:rPr sz="1992" dirty="0">
                <a:latin typeface="Calibri"/>
                <a:cs typeface="Calibri"/>
              </a:rPr>
              <a:t>fonksiyonun</a:t>
            </a:r>
            <a:r>
              <a:rPr sz="1992" spc="5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verimli</a:t>
            </a:r>
            <a:r>
              <a:rPr sz="1992" spc="53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5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hassas</a:t>
            </a:r>
            <a:r>
              <a:rPr sz="1992" spc="5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olmasına</a:t>
            </a:r>
            <a:r>
              <a:rPr sz="1992" spc="54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bağlı 	olmaktadır.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273" y="364158"/>
            <a:ext cx="11462727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Genetic</a:t>
            </a:r>
            <a:r>
              <a:rPr sz="4533" spc="-157" dirty="0"/>
              <a:t> </a:t>
            </a:r>
            <a:r>
              <a:rPr sz="4533" dirty="0"/>
              <a:t>algorithm</a:t>
            </a:r>
            <a:r>
              <a:rPr sz="4533" spc="-172" dirty="0"/>
              <a:t> </a:t>
            </a:r>
            <a:r>
              <a:rPr sz="4533" dirty="0"/>
              <a:t>(Genetik</a:t>
            </a:r>
            <a:r>
              <a:rPr sz="4533" spc="-157" dirty="0"/>
              <a:t> </a:t>
            </a:r>
            <a:r>
              <a:rPr sz="4533" spc="-14" dirty="0"/>
              <a:t>Algoritmalar)</a:t>
            </a:r>
            <a:endParaRPr sz="453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273" y="1467950"/>
            <a:ext cx="12197142" cy="38492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051" y="5743278"/>
            <a:ext cx="5152289" cy="967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443" y="2306913"/>
            <a:ext cx="4979405" cy="31128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5062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Artifical</a:t>
            </a:r>
            <a:r>
              <a:rPr sz="4533" spc="-172" dirty="0"/>
              <a:t> </a:t>
            </a:r>
            <a:r>
              <a:rPr sz="4533" dirty="0"/>
              <a:t>Neural</a:t>
            </a:r>
            <a:r>
              <a:rPr sz="4533" spc="-172" dirty="0"/>
              <a:t> </a:t>
            </a:r>
            <a:r>
              <a:rPr sz="4533" spc="-14" dirty="0"/>
              <a:t>Networks</a:t>
            </a:r>
            <a:r>
              <a:rPr sz="4533" spc="-144" dirty="0"/>
              <a:t> </a:t>
            </a:r>
            <a:r>
              <a:rPr sz="4533" spc="-41" dirty="0"/>
              <a:t>(Yapay</a:t>
            </a:r>
            <a:r>
              <a:rPr sz="4533" spc="-157" dirty="0"/>
              <a:t> </a:t>
            </a:r>
            <a:r>
              <a:rPr sz="4533" dirty="0"/>
              <a:t>Sinir</a:t>
            </a:r>
            <a:r>
              <a:rPr sz="4533" spc="-172" dirty="0"/>
              <a:t> </a:t>
            </a:r>
            <a:r>
              <a:rPr sz="4533" spc="-14" dirty="0"/>
              <a:t>Ağları)</a:t>
            </a:r>
            <a:endParaRPr sz="4533" dirty="0"/>
          </a:p>
        </p:txBody>
      </p:sp>
      <p:sp>
        <p:nvSpPr>
          <p:cNvPr id="4" name="object 4"/>
          <p:cNvSpPr txBox="1"/>
          <p:nvPr/>
        </p:nvSpPr>
        <p:spPr>
          <a:xfrm>
            <a:off x="1037701" y="1186334"/>
            <a:ext cx="7241155" cy="5400664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 algn="just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İnsan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beyni: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Beynin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nasıl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çalıştığını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anlamaya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başladık;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yolun 	</a:t>
            </a:r>
            <a:r>
              <a:rPr sz="1992" dirty="0">
                <a:latin typeface="Calibri"/>
                <a:cs typeface="Calibri"/>
              </a:rPr>
              <a:t>başındayız.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Akıllı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makineler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yapmanın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yolu,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beynini 	</a:t>
            </a:r>
            <a:r>
              <a:rPr sz="1992" dirty="0">
                <a:latin typeface="Calibri"/>
                <a:cs typeface="Calibri"/>
              </a:rPr>
              <a:t>özellikle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organizasyonel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prensiplerini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taklit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etmeye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çalışmaktır.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Beyindeki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Biyolojik</a:t>
            </a:r>
            <a:r>
              <a:rPr sz="1992" b="1" spc="15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Nöronlar: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İnsan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beyni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yaklaşık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100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milyar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nörondan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oluşur.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Dendritler:</a:t>
            </a:r>
            <a:r>
              <a:rPr sz="1992" b="1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hücrelere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elektrik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sinyalleri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taşıyan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sinir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lifleri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Hücre</a:t>
            </a:r>
            <a:r>
              <a:rPr sz="1992" b="1" spc="1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gövdesi:</a:t>
            </a:r>
            <a:r>
              <a:rPr sz="1992" b="1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girdilerinin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olmayan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işlevini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hesaplar</a:t>
            </a:r>
            <a:endParaRPr sz="1992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200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Akson:</a:t>
            </a:r>
            <a:r>
              <a:rPr sz="1992" b="1" spc="28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elektrik</a:t>
            </a:r>
            <a:r>
              <a:rPr sz="1992" spc="29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sinyalini</a:t>
            </a:r>
            <a:r>
              <a:rPr sz="1992" spc="29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hücre</a:t>
            </a:r>
            <a:r>
              <a:rPr sz="1992" spc="30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gövdesinden</a:t>
            </a:r>
            <a:r>
              <a:rPr sz="1992" spc="27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diğer</a:t>
            </a:r>
            <a:r>
              <a:rPr sz="1992" spc="302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nöronlara 	</a:t>
            </a:r>
            <a:r>
              <a:rPr sz="1992" dirty="0">
                <a:latin typeface="Calibri"/>
                <a:cs typeface="Calibri"/>
              </a:rPr>
              <a:t>taşıyan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tek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uzun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lif.</a:t>
            </a:r>
            <a:r>
              <a:rPr sz="1992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Nöronun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aksonu,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diğer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birçok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nöronun 	</a:t>
            </a:r>
            <a:r>
              <a:rPr sz="1992" dirty="0">
                <a:latin typeface="Calibri"/>
                <a:cs typeface="Calibri"/>
              </a:rPr>
              <a:t>dendritlerine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bağlıdır.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Nöronlar,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dendritlerden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elektrik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sinyalleri 	</a:t>
            </a:r>
            <a:r>
              <a:rPr sz="1992" dirty="0">
                <a:latin typeface="Calibri"/>
                <a:cs typeface="Calibri"/>
              </a:rPr>
              <a:t>alır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bunları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aksona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gönderir.</a:t>
            </a:r>
            <a:endParaRPr sz="1992">
              <a:latin typeface="Calibri"/>
              <a:cs typeface="Calibri"/>
            </a:endParaRPr>
          </a:p>
          <a:p>
            <a:pPr marL="274774" marR="7851" indent="-258201" algn="just">
              <a:lnSpc>
                <a:spcPct val="921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Sinaps:</a:t>
            </a:r>
            <a:r>
              <a:rPr sz="1992" b="1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gücü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hücreye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girişi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etkileyen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kimyasal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bağlantıyı 	</a:t>
            </a:r>
            <a:r>
              <a:rPr sz="1992" dirty="0">
                <a:latin typeface="Calibri"/>
                <a:cs typeface="Calibri"/>
              </a:rPr>
              <a:t>düzenleyen,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hücrenin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aksonu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diğerinin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dendriti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arasındaki 	</a:t>
            </a:r>
            <a:r>
              <a:rPr sz="1992" dirty="0">
                <a:latin typeface="Calibri"/>
                <a:cs typeface="Calibri"/>
              </a:rPr>
              <a:t>temas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noktası.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1051" y="2546905"/>
            <a:ext cx="5071461" cy="26496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582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Artifical</a:t>
            </a:r>
            <a:r>
              <a:rPr sz="4533" spc="-172" dirty="0"/>
              <a:t> </a:t>
            </a:r>
            <a:r>
              <a:rPr sz="4533" dirty="0"/>
              <a:t>Neural</a:t>
            </a:r>
            <a:r>
              <a:rPr sz="4533" spc="-172" dirty="0"/>
              <a:t> </a:t>
            </a:r>
            <a:r>
              <a:rPr sz="4533" spc="-14" dirty="0"/>
              <a:t>Networks</a:t>
            </a:r>
            <a:r>
              <a:rPr sz="4533" spc="-144" dirty="0"/>
              <a:t> </a:t>
            </a:r>
            <a:r>
              <a:rPr sz="4533" spc="-41" dirty="0"/>
              <a:t>(Yapay</a:t>
            </a:r>
            <a:r>
              <a:rPr sz="4533" spc="-157" dirty="0"/>
              <a:t> </a:t>
            </a:r>
            <a:r>
              <a:rPr sz="4533" dirty="0"/>
              <a:t>Sinir</a:t>
            </a:r>
            <a:r>
              <a:rPr sz="4533" spc="-172" dirty="0"/>
              <a:t> </a:t>
            </a:r>
            <a:r>
              <a:rPr sz="4533" spc="-14" dirty="0"/>
              <a:t>Ağları)</a:t>
            </a:r>
            <a:endParaRPr sz="4533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25530" y="1190644"/>
            <a:ext cx="10263807" cy="4349731"/>
          </a:xfrm>
          <a:prstGeom prst="rect">
            <a:avLst/>
          </a:prstGeom>
        </p:spPr>
        <p:txBody>
          <a:bodyPr vert="horz" wrap="square" lIns="0" tIns="105551" rIns="0" bIns="0" rtlCol="0">
            <a:spAutoFit/>
          </a:bodyPr>
          <a:lstStyle/>
          <a:p>
            <a:pPr marL="275647" indent="-258201">
              <a:spcBef>
                <a:spcPts val="831"/>
              </a:spcBef>
              <a:buFont typeface="Arial MT"/>
              <a:buChar char="•"/>
              <a:tabLst>
                <a:tab pos="275647" algn="l"/>
              </a:tabLst>
            </a:pPr>
            <a:r>
              <a:rPr dirty="0"/>
              <a:t>İnsan</a:t>
            </a:r>
            <a:r>
              <a:rPr spc="89" dirty="0"/>
              <a:t> </a:t>
            </a:r>
            <a:r>
              <a:rPr dirty="0"/>
              <a:t>beyninden</a:t>
            </a:r>
            <a:r>
              <a:rPr spc="96" dirty="0"/>
              <a:t> </a:t>
            </a:r>
            <a:r>
              <a:rPr dirty="0"/>
              <a:t>ilham</a:t>
            </a:r>
            <a:r>
              <a:rPr spc="82" dirty="0"/>
              <a:t> </a:t>
            </a:r>
            <a:r>
              <a:rPr dirty="0"/>
              <a:t>alan</a:t>
            </a:r>
            <a:r>
              <a:rPr spc="144" dirty="0"/>
              <a:t> </a:t>
            </a:r>
            <a:r>
              <a:rPr dirty="0"/>
              <a:t>hesaplama</a:t>
            </a:r>
            <a:r>
              <a:rPr spc="103" dirty="0"/>
              <a:t> </a:t>
            </a:r>
            <a:r>
              <a:rPr dirty="0"/>
              <a:t>model,</a:t>
            </a:r>
            <a:r>
              <a:rPr spc="96" dirty="0"/>
              <a:t> </a:t>
            </a:r>
            <a:r>
              <a:rPr dirty="0"/>
              <a:t>Yapay</a:t>
            </a:r>
            <a:r>
              <a:rPr spc="103" dirty="0"/>
              <a:t> </a:t>
            </a:r>
            <a:r>
              <a:rPr dirty="0"/>
              <a:t>Sinir</a:t>
            </a:r>
            <a:r>
              <a:rPr spc="131" dirty="0"/>
              <a:t> </a:t>
            </a:r>
            <a:r>
              <a:rPr spc="-14" dirty="0"/>
              <a:t>Ağları:</a:t>
            </a:r>
          </a:p>
          <a:p>
            <a:pPr marL="274774" marR="13084" indent="-258201">
              <a:lnSpc>
                <a:spcPts val="1951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b="0" dirty="0">
                <a:latin typeface="Calibri"/>
                <a:cs typeface="Calibri"/>
              </a:rPr>
              <a:t>Basit</a:t>
            </a:r>
            <a:r>
              <a:rPr b="0" spc="495" dirty="0"/>
              <a:t> </a:t>
            </a:r>
            <a:r>
              <a:rPr b="0" dirty="0">
                <a:latin typeface="Calibri"/>
                <a:cs typeface="Calibri"/>
              </a:rPr>
              <a:t>işlem</a:t>
            </a:r>
            <a:r>
              <a:rPr b="0" spc="508" dirty="0"/>
              <a:t> </a:t>
            </a:r>
            <a:r>
              <a:rPr b="0" dirty="0">
                <a:latin typeface="Calibri"/>
                <a:cs typeface="Calibri"/>
              </a:rPr>
              <a:t>birimlerinden</a:t>
            </a:r>
            <a:r>
              <a:rPr b="0" spc="515" dirty="0"/>
              <a:t> </a:t>
            </a:r>
            <a:r>
              <a:rPr b="0" dirty="0">
                <a:latin typeface="Calibri"/>
                <a:cs typeface="Calibri"/>
              </a:rPr>
              <a:t>(nöronlar)</a:t>
            </a:r>
            <a:r>
              <a:rPr b="0" spc="543" dirty="0"/>
              <a:t> </a:t>
            </a:r>
            <a:r>
              <a:rPr b="0" dirty="0">
                <a:latin typeface="Calibri"/>
                <a:cs typeface="Calibri"/>
              </a:rPr>
              <a:t>oluşan</a:t>
            </a:r>
            <a:r>
              <a:rPr b="0" spc="495" dirty="0"/>
              <a:t> </a:t>
            </a:r>
            <a:r>
              <a:rPr b="0" dirty="0">
                <a:latin typeface="Calibri"/>
                <a:cs typeface="Calibri"/>
              </a:rPr>
              <a:t>büyük</a:t>
            </a:r>
            <a:r>
              <a:rPr b="0" spc="522" dirty="0"/>
              <a:t> </a:t>
            </a:r>
            <a:r>
              <a:rPr b="0" dirty="0">
                <a:latin typeface="Calibri"/>
                <a:cs typeface="Calibri"/>
              </a:rPr>
              <a:t>ölçüde</a:t>
            </a:r>
            <a:r>
              <a:rPr b="0" spc="508" dirty="0"/>
              <a:t> </a:t>
            </a:r>
            <a:r>
              <a:rPr b="0" spc="-14" dirty="0"/>
              <a:t>paralel, 	</a:t>
            </a:r>
            <a:r>
              <a:rPr b="0" dirty="0">
                <a:latin typeface="Calibri"/>
                <a:cs typeface="Calibri"/>
              </a:rPr>
              <a:t>dağıtılmış</a:t>
            </a:r>
            <a:r>
              <a:rPr b="0" spc="103" dirty="0"/>
              <a:t> </a:t>
            </a:r>
            <a:r>
              <a:rPr b="0" spc="-14" dirty="0"/>
              <a:t>sistem</a:t>
            </a:r>
          </a:p>
          <a:p>
            <a:pPr marL="274774" marR="10468" indent="-258201">
              <a:lnSpc>
                <a:spcPts val="1964"/>
              </a:lnSpc>
              <a:spcBef>
                <a:spcPts val="1133"/>
              </a:spcBef>
              <a:buFont typeface="Arial MT"/>
              <a:buChar char="•"/>
              <a:tabLst>
                <a:tab pos="276519" algn="l"/>
              </a:tabLst>
            </a:pPr>
            <a:r>
              <a:rPr b="0" dirty="0">
                <a:latin typeface="Calibri"/>
                <a:cs typeface="Calibri"/>
              </a:rPr>
              <a:t>Edinilen</a:t>
            </a:r>
            <a:r>
              <a:rPr b="0" spc="240" dirty="0"/>
              <a:t> </a:t>
            </a:r>
            <a:r>
              <a:rPr b="0" dirty="0">
                <a:latin typeface="Calibri"/>
                <a:cs typeface="Calibri"/>
              </a:rPr>
              <a:t>bilgiyi</a:t>
            </a:r>
            <a:r>
              <a:rPr b="0" spc="206" dirty="0"/>
              <a:t> </a:t>
            </a:r>
            <a:r>
              <a:rPr b="0" dirty="0">
                <a:latin typeface="Calibri"/>
                <a:cs typeface="Calibri"/>
              </a:rPr>
              <a:t>depolamak</a:t>
            </a:r>
            <a:r>
              <a:rPr b="0" spc="240" dirty="0"/>
              <a:t> </a:t>
            </a:r>
            <a:r>
              <a:rPr b="0" dirty="0">
                <a:latin typeface="Calibri"/>
                <a:cs typeface="Calibri"/>
              </a:rPr>
              <a:t>için</a:t>
            </a:r>
            <a:r>
              <a:rPr b="0" spc="227" dirty="0"/>
              <a:t> </a:t>
            </a:r>
            <a:r>
              <a:rPr b="0" dirty="0">
                <a:latin typeface="Calibri"/>
                <a:cs typeface="Calibri"/>
              </a:rPr>
              <a:t>nöronlar</a:t>
            </a:r>
            <a:r>
              <a:rPr b="0" spc="234" dirty="0"/>
              <a:t> </a:t>
            </a:r>
            <a:r>
              <a:rPr b="0" dirty="0">
                <a:latin typeface="Calibri"/>
                <a:cs typeface="Calibri"/>
              </a:rPr>
              <a:t>arasındaki</a:t>
            </a:r>
            <a:r>
              <a:rPr b="0" spc="206" dirty="0"/>
              <a:t> </a:t>
            </a:r>
            <a:r>
              <a:rPr b="0" dirty="0">
                <a:latin typeface="Calibri"/>
                <a:cs typeface="Calibri"/>
              </a:rPr>
              <a:t>sinaptik</a:t>
            </a:r>
            <a:r>
              <a:rPr b="0" spc="220" dirty="0"/>
              <a:t> </a:t>
            </a:r>
            <a:r>
              <a:rPr b="0" spc="-14" dirty="0"/>
              <a:t>bağlantı 	</a:t>
            </a:r>
            <a:r>
              <a:rPr b="0" dirty="0">
                <a:latin typeface="Calibri"/>
                <a:cs typeface="Calibri"/>
              </a:rPr>
              <a:t>güçleri</a:t>
            </a:r>
            <a:r>
              <a:rPr b="0" spc="89" dirty="0"/>
              <a:t> </a:t>
            </a:r>
            <a:r>
              <a:rPr b="0" spc="-14" dirty="0"/>
              <a:t>kullanılır.</a:t>
            </a:r>
          </a:p>
          <a:p>
            <a:pPr marL="274774" marR="11340" indent="-258201">
              <a:lnSpc>
                <a:spcPts val="1964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b="0" dirty="0">
                <a:latin typeface="Calibri"/>
                <a:cs typeface="Calibri"/>
              </a:rPr>
              <a:t>Bilgi,</a:t>
            </a:r>
            <a:r>
              <a:rPr b="0" spc="192" dirty="0"/>
              <a:t>  </a:t>
            </a:r>
            <a:r>
              <a:rPr b="0" dirty="0">
                <a:latin typeface="Calibri"/>
                <a:cs typeface="Calibri"/>
              </a:rPr>
              <a:t>ağ</a:t>
            </a:r>
            <a:r>
              <a:rPr b="0" spc="179" dirty="0"/>
              <a:t>  </a:t>
            </a:r>
            <a:r>
              <a:rPr b="0" dirty="0">
                <a:latin typeface="Calibri"/>
                <a:cs typeface="Calibri"/>
              </a:rPr>
              <a:t>tarafından</a:t>
            </a:r>
            <a:r>
              <a:rPr b="0" spc="185" dirty="0"/>
              <a:t>  </a:t>
            </a:r>
            <a:r>
              <a:rPr b="0" dirty="0">
                <a:latin typeface="Calibri"/>
                <a:cs typeface="Calibri"/>
              </a:rPr>
              <a:t>bir</a:t>
            </a:r>
            <a:r>
              <a:rPr b="0" spc="192" dirty="0"/>
              <a:t>  </a:t>
            </a:r>
            <a:r>
              <a:rPr b="0" dirty="0">
                <a:latin typeface="Calibri"/>
                <a:cs typeface="Calibri"/>
              </a:rPr>
              <a:t>öğrenme</a:t>
            </a:r>
            <a:r>
              <a:rPr b="0" spc="185" dirty="0"/>
              <a:t>  </a:t>
            </a:r>
            <a:r>
              <a:rPr b="0" dirty="0">
                <a:latin typeface="Calibri"/>
                <a:cs typeface="Calibri"/>
              </a:rPr>
              <a:t>süreci</a:t>
            </a:r>
            <a:r>
              <a:rPr b="0" spc="192" dirty="0"/>
              <a:t>  </a:t>
            </a:r>
            <a:r>
              <a:rPr b="0" dirty="0">
                <a:latin typeface="Calibri"/>
                <a:cs typeface="Calibri"/>
              </a:rPr>
              <a:t>aracılığıyla</a:t>
            </a:r>
            <a:r>
              <a:rPr b="0" spc="185" dirty="0"/>
              <a:t>  </a:t>
            </a:r>
            <a:r>
              <a:rPr b="0" spc="-14" dirty="0"/>
              <a:t>çevresinden 	edinilir.</a:t>
            </a:r>
          </a:p>
          <a:p>
            <a:pPr marL="275647" indent="-258201">
              <a:spcBef>
                <a:spcPts val="707"/>
              </a:spcBef>
              <a:buFont typeface="Arial MT"/>
              <a:buChar char="•"/>
              <a:tabLst>
                <a:tab pos="275647" algn="l"/>
              </a:tabLst>
            </a:pPr>
            <a:r>
              <a:rPr b="0" dirty="0">
                <a:latin typeface="Calibri"/>
                <a:cs typeface="Calibri"/>
              </a:rPr>
              <a:t>Örneklerden</a:t>
            </a:r>
            <a:r>
              <a:rPr b="0" spc="89" dirty="0"/>
              <a:t> </a:t>
            </a:r>
            <a:r>
              <a:rPr b="0" dirty="0">
                <a:latin typeface="Calibri"/>
                <a:cs typeface="Calibri"/>
              </a:rPr>
              <a:t>öğrenmek:</a:t>
            </a:r>
            <a:r>
              <a:rPr b="0" spc="103" dirty="0"/>
              <a:t> </a:t>
            </a:r>
            <a:r>
              <a:rPr dirty="0"/>
              <a:t>etiketli</a:t>
            </a:r>
            <a:r>
              <a:rPr spc="48" dirty="0"/>
              <a:t> </a:t>
            </a:r>
            <a:r>
              <a:rPr b="0" dirty="0">
                <a:latin typeface="Calibri"/>
                <a:cs typeface="Calibri"/>
              </a:rPr>
              <a:t>veya</a:t>
            </a:r>
            <a:r>
              <a:rPr b="0" spc="89" dirty="0"/>
              <a:t> </a:t>
            </a:r>
            <a:r>
              <a:rPr spc="-14" dirty="0"/>
              <a:t>etiketsiz</a:t>
            </a:r>
          </a:p>
          <a:p>
            <a:pPr marL="275647" indent="-258201">
              <a:spcBef>
                <a:spcPts val="694"/>
              </a:spcBef>
              <a:buFont typeface="Arial MT"/>
              <a:buChar char="•"/>
              <a:tabLst>
                <a:tab pos="275647" algn="l"/>
              </a:tabLst>
            </a:pPr>
            <a:r>
              <a:rPr dirty="0"/>
              <a:t>Adaptivite</a:t>
            </a:r>
            <a:r>
              <a:rPr b="0" dirty="0">
                <a:latin typeface="Calibri"/>
                <a:cs typeface="Calibri"/>
              </a:rPr>
              <a:t>:</a:t>
            </a:r>
            <a:r>
              <a:rPr b="0" spc="48" dirty="0"/>
              <a:t> </a:t>
            </a:r>
            <a:r>
              <a:rPr b="0" dirty="0">
                <a:latin typeface="Calibri"/>
                <a:cs typeface="Calibri"/>
              </a:rPr>
              <a:t>bir</a:t>
            </a:r>
            <a:r>
              <a:rPr b="0" spc="103" dirty="0"/>
              <a:t> </a:t>
            </a:r>
            <a:r>
              <a:rPr b="0" dirty="0">
                <a:latin typeface="Calibri"/>
                <a:cs typeface="Calibri"/>
              </a:rPr>
              <a:t>şeyler</a:t>
            </a:r>
            <a:r>
              <a:rPr b="0" spc="82" dirty="0"/>
              <a:t> </a:t>
            </a:r>
            <a:r>
              <a:rPr b="0" dirty="0">
                <a:latin typeface="Calibri"/>
                <a:cs typeface="Calibri"/>
              </a:rPr>
              <a:t>öğrenmek</a:t>
            </a:r>
            <a:r>
              <a:rPr b="0" spc="89" dirty="0"/>
              <a:t> </a:t>
            </a:r>
            <a:r>
              <a:rPr b="0" dirty="0">
                <a:latin typeface="Calibri"/>
                <a:cs typeface="Calibri"/>
              </a:rPr>
              <a:t>için</a:t>
            </a:r>
            <a:r>
              <a:rPr b="0" spc="110" dirty="0"/>
              <a:t> </a:t>
            </a:r>
            <a:r>
              <a:rPr b="0" dirty="0">
                <a:latin typeface="Calibri"/>
                <a:cs typeface="Calibri"/>
              </a:rPr>
              <a:t>bağlantı</a:t>
            </a:r>
            <a:r>
              <a:rPr b="0" spc="103" dirty="0"/>
              <a:t> </a:t>
            </a:r>
            <a:r>
              <a:rPr b="0" dirty="0">
                <a:latin typeface="Calibri"/>
                <a:cs typeface="Calibri"/>
              </a:rPr>
              <a:t>güçlerini</a:t>
            </a:r>
            <a:r>
              <a:rPr b="0" spc="124" dirty="0"/>
              <a:t> </a:t>
            </a:r>
            <a:r>
              <a:rPr b="0" spc="-14" dirty="0"/>
              <a:t>değiştirmek</a:t>
            </a:r>
          </a:p>
          <a:p>
            <a:pPr marL="274774" marR="7851" indent="-258201">
              <a:lnSpc>
                <a:spcPts val="1964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  <a:tab pos="1428827" algn="l"/>
                <a:tab pos="2584623" algn="l"/>
                <a:tab pos="3695933" algn="l"/>
                <a:tab pos="4795901" algn="l"/>
                <a:tab pos="6109586" algn="l"/>
              </a:tabLst>
            </a:pPr>
            <a:r>
              <a:rPr spc="-14" dirty="0"/>
              <a:t>Doğrusal</a:t>
            </a:r>
            <a:r>
              <a:rPr dirty="0"/>
              <a:t>	</a:t>
            </a:r>
            <a:r>
              <a:rPr spc="-14" dirty="0"/>
              <a:t>olmama</a:t>
            </a:r>
            <a:r>
              <a:rPr b="0" spc="-14" dirty="0"/>
              <a:t>:</a:t>
            </a:r>
            <a:r>
              <a:rPr b="0" dirty="0">
                <a:latin typeface="Calibri"/>
                <a:cs typeface="Calibri"/>
              </a:rPr>
              <a:t>	</a:t>
            </a:r>
            <a:r>
              <a:rPr b="0" spc="-14" dirty="0"/>
              <a:t>doğrusal</a:t>
            </a:r>
            <a:r>
              <a:rPr b="0" dirty="0">
                <a:latin typeface="Calibri"/>
                <a:cs typeface="Calibri"/>
              </a:rPr>
              <a:t>	</a:t>
            </a:r>
            <a:r>
              <a:rPr b="0" spc="-14" dirty="0"/>
              <a:t>olmayan</a:t>
            </a:r>
            <a:r>
              <a:rPr b="0" dirty="0">
                <a:latin typeface="Calibri"/>
                <a:cs typeface="Calibri"/>
              </a:rPr>
              <a:t>	</a:t>
            </a:r>
            <a:r>
              <a:rPr b="0" spc="-14" dirty="0"/>
              <a:t>aktivasyon</a:t>
            </a:r>
            <a:r>
              <a:rPr b="0" dirty="0">
                <a:latin typeface="Calibri"/>
                <a:cs typeface="Calibri"/>
              </a:rPr>
              <a:t>	</a:t>
            </a:r>
            <a:r>
              <a:rPr b="0" spc="-14" dirty="0"/>
              <a:t>fonksiyonları 	gereklidir</a:t>
            </a:r>
          </a:p>
          <a:p>
            <a:pPr marL="274774" marR="9595" indent="-258201">
              <a:lnSpc>
                <a:spcPts val="1964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dirty="0"/>
              <a:t>Hata</a:t>
            </a:r>
            <a:r>
              <a:rPr spc="213" dirty="0"/>
              <a:t> </a:t>
            </a:r>
            <a:r>
              <a:rPr dirty="0"/>
              <a:t>toleransı</a:t>
            </a:r>
            <a:r>
              <a:rPr b="0" dirty="0">
                <a:latin typeface="Calibri"/>
                <a:cs typeface="Calibri"/>
              </a:rPr>
              <a:t>:</a:t>
            </a:r>
            <a:r>
              <a:rPr b="0" spc="206" dirty="0"/>
              <a:t> </a:t>
            </a:r>
            <a:r>
              <a:rPr b="0" dirty="0">
                <a:latin typeface="Calibri"/>
                <a:cs typeface="Calibri"/>
              </a:rPr>
              <a:t>Nöronlardan</a:t>
            </a:r>
            <a:r>
              <a:rPr b="0" spc="240" dirty="0"/>
              <a:t> </a:t>
            </a:r>
            <a:r>
              <a:rPr b="0" dirty="0">
                <a:latin typeface="Calibri"/>
                <a:cs typeface="Calibri"/>
              </a:rPr>
              <a:t>veya</a:t>
            </a:r>
            <a:r>
              <a:rPr b="0" spc="254" dirty="0"/>
              <a:t> </a:t>
            </a:r>
            <a:r>
              <a:rPr b="0" dirty="0">
                <a:latin typeface="Calibri"/>
                <a:cs typeface="Calibri"/>
              </a:rPr>
              <a:t>bağlantılardan</a:t>
            </a:r>
            <a:r>
              <a:rPr b="0" spc="234" dirty="0"/>
              <a:t> </a:t>
            </a:r>
            <a:r>
              <a:rPr b="0" dirty="0">
                <a:latin typeface="Calibri"/>
                <a:cs typeface="Calibri"/>
              </a:rPr>
              <a:t>biri</a:t>
            </a:r>
            <a:r>
              <a:rPr b="0" spc="227" dirty="0"/>
              <a:t> </a:t>
            </a:r>
            <a:r>
              <a:rPr b="0" dirty="0">
                <a:latin typeface="Calibri"/>
                <a:cs typeface="Calibri"/>
              </a:rPr>
              <a:t>hasar</a:t>
            </a:r>
            <a:r>
              <a:rPr b="0" spc="227" dirty="0"/>
              <a:t> </a:t>
            </a:r>
            <a:r>
              <a:rPr b="0" spc="-14" dirty="0"/>
              <a:t>görürse, 	</a:t>
            </a:r>
            <a:r>
              <a:rPr b="0" dirty="0">
                <a:latin typeface="Calibri"/>
                <a:cs typeface="Calibri"/>
              </a:rPr>
              <a:t>tüm</a:t>
            </a:r>
            <a:r>
              <a:rPr b="0" spc="34" dirty="0"/>
              <a:t> </a:t>
            </a:r>
            <a:r>
              <a:rPr b="0" dirty="0">
                <a:latin typeface="Calibri"/>
                <a:cs typeface="Calibri"/>
              </a:rPr>
              <a:t>ağ</a:t>
            </a:r>
            <a:r>
              <a:rPr b="0" spc="34" dirty="0"/>
              <a:t> </a:t>
            </a:r>
            <a:r>
              <a:rPr b="0" dirty="0">
                <a:latin typeface="Calibri"/>
                <a:cs typeface="Calibri"/>
              </a:rPr>
              <a:t>hala</a:t>
            </a:r>
            <a:r>
              <a:rPr b="0" spc="41" dirty="0"/>
              <a:t> </a:t>
            </a:r>
            <a:r>
              <a:rPr b="0" dirty="0">
                <a:latin typeface="Calibri"/>
                <a:cs typeface="Calibri"/>
              </a:rPr>
              <a:t>oldukça</a:t>
            </a:r>
            <a:r>
              <a:rPr b="0" spc="62" dirty="0"/>
              <a:t> </a:t>
            </a:r>
            <a:r>
              <a:rPr b="0" dirty="0">
                <a:latin typeface="Calibri"/>
                <a:cs typeface="Calibri"/>
              </a:rPr>
              <a:t>iyi</a:t>
            </a:r>
            <a:r>
              <a:rPr b="0" spc="41" dirty="0"/>
              <a:t> </a:t>
            </a:r>
            <a:r>
              <a:rPr b="0" spc="-14" dirty="0"/>
              <a:t>çalışıyor.</a:t>
            </a:r>
          </a:p>
          <a:p>
            <a:pPr marL="274774" marR="6978" indent="-258201" algn="just">
              <a:lnSpc>
                <a:spcPct val="81800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b="0" dirty="0">
                <a:latin typeface="Calibri"/>
                <a:cs typeface="Calibri"/>
              </a:rPr>
              <a:t>Bu</a:t>
            </a:r>
            <a:r>
              <a:rPr b="0" spc="117" dirty="0"/>
              <a:t>  </a:t>
            </a:r>
            <a:r>
              <a:rPr b="0" dirty="0">
                <a:latin typeface="Calibri"/>
                <a:cs typeface="Calibri"/>
              </a:rPr>
              <a:t>nedenle,</a:t>
            </a:r>
            <a:r>
              <a:rPr b="0" spc="137" dirty="0"/>
              <a:t>  </a:t>
            </a:r>
            <a:r>
              <a:rPr b="0" dirty="0">
                <a:latin typeface="Calibri"/>
                <a:cs typeface="Calibri"/>
              </a:rPr>
              <a:t>karakterize</a:t>
            </a:r>
            <a:r>
              <a:rPr b="0" spc="131" dirty="0"/>
              <a:t>  </a:t>
            </a:r>
            <a:r>
              <a:rPr b="0" dirty="0">
                <a:latin typeface="Calibri"/>
                <a:cs typeface="Calibri"/>
              </a:rPr>
              <a:t>edilen</a:t>
            </a:r>
            <a:r>
              <a:rPr b="0" spc="137" dirty="0"/>
              <a:t>  </a:t>
            </a:r>
            <a:r>
              <a:rPr b="0" dirty="0">
                <a:latin typeface="Calibri"/>
                <a:cs typeface="Calibri"/>
              </a:rPr>
              <a:t>sorunlar</a:t>
            </a:r>
            <a:r>
              <a:rPr b="0" spc="124" dirty="0"/>
              <a:t>  </a:t>
            </a:r>
            <a:r>
              <a:rPr b="0" dirty="0">
                <a:latin typeface="Calibri"/>
                <a:cs typeface="Calibri"/>
              </a:rPr>
              <a:t>için</a:t>
            </a:r>
            <a:r>
              <a:rPr b="0" spc="144" dirty="0"/>
              <a:t>  </a:t>
            </a:r>
            <a:r>
              <a:rPr b="0" dirty="0">
                <a:latin typeface="Calibri"/>
                <a:cs typeface="Calibri"/>
              </a:rPr>
              <a:t>klasik</a:t>
            </a:r>
            <a:r>
              <a:rPr b="0" spc="124" dirty="0"/>
              <a:t>  </a:t>
            </a:r>
            <a:r>
              <a:rPr b="0" spc="-14" dirty="0"/>
              <a:t>çözümlerden 	</a:t>
            </a:r>
            <a:r>
              <a:rPr b="0" dirty="0">
                <a:latin typeface="Calibri"/>
                <a:cs typeface="Calibri"/>
              </a:rPr>
              <a:t>daha</a:t>
            </a:r>
            <a:r>
              <a:rPr b="0" spc="330" dirty="0"/>
              <a:t> </a:t>
            </a:r>
            <a:r>
              <a:rPr b="0" dirty="0">
                <a:latin typeface="Calibri"/>
                <a:cs typeface="Calibri"/>
              </a:rPr>
              <a:t>iyi</a:t>
            </a:r>
            <a:r>
              <a:rPr b="0" spc="309" dirty="0"/>
              <a:t> </a:t>
            </a:r>
            <a:r>
              <a:rPr b="0" dirty="0">
                <a:latin typeface="Calibri"/>
                <a:cs typeface="Calibri"/>
              </a:rPr>
              <a:t>alternatifler</a:t>
            </a:r>
            <a:r>
              <a:rPr b="0" spc="309" dirty="0"/>
              <a:t> </a:t>
            </a:r>
            <a:r>
              <a:rPr b="0" dirty="0">
                <a:latin typeface="Calibri"/>
                <a:cs typeface="Calibri"/>
              </a:rPr>
              <a:t>olabilirler:</a:t>
            </a:r>
            <a:r>
              <a:rPr b="0" spc="330" dirty="0"/>
              <a:t> </a:t>
            </a:r>
            <a:r>
              <a:rPr b="0" dirty="0">
                <a:latin typeface="Calibri"/>
                <a:cs typeface="Calibri"/>
              </a:rPr>
              <a:t>Yüksek</a:t>
            </a:r>
            <a:r>
              <a:rPr b="0" spc="295" dirty="0"/>
              <a:t> </a:t>
            </a:r>
            <a:r>
              <a:rPr b="0" dirty="0">
                <a:latin typeface="Calibri"/>
                <a:cs typeface="Calibri"/>
              </a:rPr>
              <a:t>boyutluluk,</a:t>
            </a:r>
            <a:r>
              <a:rPr b="0" spc="330" dirty="0"/>
              <a:t> </a:t>
            </a:r>
            <a:r>
              <a:rPr b="0" dirty="0">
                <a:latin typeface="Calibri"/>
                <a:cs typeface="Calibri"/>
              </a:rPr>
              <a:t>gürültülü,</a:t>
            </a:r>
            <a:r>
              <a:rPr b="0" spc="330" dirty="0"/>
              <a:t> </a:t>
            </a:r>
            <a:r>
              <a:rPr b="0" spc="-14" dirty="0"/>
              <a:t>kesin 	</a:t>
            </a:r>
            <a:r>
              <a:rPr b="0" dirty="0">
                <a:latin typeface="Calibri"/>
                <a:cs typeface="Calibri"/>
              </a:rPr>
              <a:t>olmayan</a:t>
            </a:r>
            <a:r>
              <a:rPr b="0" spc="165" dirty="0"/>
              <a:t> </a:t>
            </a:r>
            <a:r>
              <a:rPr b="0" dirty="0">
                <a:latin typeface="Calibri"/>
                <a:cs typeface="Calibri"/>
              </a:rPr>
              <a:t>veya</a:t>
            </a:r>
            <a:r>
              <a:rPr b="0" spc="185" dirty="0"/>
              <a:t> </a:t>
            </a:r>
            <a:r>
              <a:rPr b="0" dirty="0">
                <a:latin typeface="Calibri"/>
                <a:cs typeface="Calibri"/>
              </a:rPr>
              <a:t>eksik</a:t>
            </a:r>
            <a:r>
              <a:rPr b="0" spc="144" dirty="0"/>
              <a:t> </a:t>
            </a:r>
            <a:r>
              <a:rPr b="0" dirty="0">
                <a:latin typeface="Calibri"/>
                <a:cs typeface="Calibri"/>
              </a:rPr>
              <a:t>veriler;</a:t>
            </a:r>
            <a:r>
              <a:rPr b="0" spc="165" dirty="0"/>
              <a:t> </a:t>
            </a:r>
            <a:r>
              <a:rPr b="0" dirty="0">
                <a:latin typeface="Calibri"/>
                <a:cs typeface="Calibri"/>
              </a:rPr>
              <a:t>ve</a:t>
            </a:r>
            <a:r>
              <a:rPr b="0" spc="185" dirty="0"/>
              <a:t> </a:t>
            </a:r>
            <a:r>
              <a:rPr b="0" dirty="0">
                <a:latin typeface="Calibri"/>
                <a:cs typeface="Calibri"/>
              </a:rPr>
              <a:t>açıkça</a:t>
            </a:r>
            <a:r>
              <a:rPr b="0" spc="157" dirty="0"/>
              <a:t> </a:t>
            </a:r>
            <a:r>
              <a:rPr b="0" dirty="0">
                <a:latin typeface="Calibri"/>
                <a:cs typeface="Calibri"/>
              </a:rPr>
              <a:t>ifade</a:t>
            </a:r>
            <a:r>
              <a:rPr b="0" spc="165" dirty="0"/>
              <a:t> </a:t>
            </a:r>
            <a:r>
              <a:rPr b="0" dirty="0">
                <a:latin typeface="Calibri"/>
                <a:cs typeface="Calibri"/>
              </a:rPr>
              <a:t>edilmiş</a:t>
            </a:r>
            <a:r>
              <a:rPr b="0" spc="179" dirty="0"/>
              <a:t> </a:t>
            </a:r>
            <a:r>
              <a:rPr b="0" dirty="0">
                <a:latin typeface="Calibri"/>
                <a:cs typeface="Calibri"/>
              </a:rPr>
              <a:t>matematiksel</a:t>
            </a:r>
            <a:r>
              <a:rPr b="0" spc="151" dirty="0"/>
              <a:t> </a:t>
            </a:r>
            <a:r>
              <a:rPr b="0" spc="-34" dirty="0"/>
              <a:t>bir 	</a:t>
            </a:r>
            <a:r>
              <a:rPr b="0" dirty="0">
                <a:latin typeface="Calibri"/>
                <a:cs typeface="Calibri"/>
              </a:rPr>
              <a:t>çözüm</a:t>
            </a:r>
            <a:r>
              <a:rPr b="0" spc="69" dirty="0"/>
              <a:t> </a:t>
            </a:r>
            <a:r>
              <a:rPr b="0" dirty="0">
                <a:latin typeface="Calibri"/>
                <a:cs typeface="Calibri"/>
              </a:rPr>
              <a:t>veya</a:t>
            </a:r>
            <a:r>
              <a:rPr b="0" spc="34" dirty="0"/>
              <a:t> </a:t>
            </a:r>
            <a:r>
              <a:rPr b="0" dirty="0">
                <a:latin typeface="Calibri"/>
                <a:cs typeface="Calibri"/>
              </a:rPr>
              <a:t>algoritmanın</a:t>
            </a:r>
            <a:r>
              <a:rPr b="0" spc="96" dirty="0"/>
              <a:t> </a:t>
            </a:r>
            <a:r>
              <a:rPr b="0" spc="-14" dirty="0"/>
              <a:t>olmaması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243" y="364158"/>
            <a:ext cx="11561958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Artifical</a:t>
            </a:r>
            <a:r>
              <a:rPr sz="4533" spc="-172" dirty="0"/>
              <a:t> </a:t>
            </a:r>
            <a:r>
              <a:rPr sz="4533" dirty="0"/>
              <a:t>Neural</a:t>
            </a:r>
            <a:r>
              <a:rPr sz="4533" spc="-172" dirty="0"/>
              <a:t> </a:t>
            </a:r>
            <a:r>
              <a:rPr sz="4533" spc="-14" dirty="0"/>
              <a:t>Networks</a:t>
            </a:r>
            <a:r>
              <a:rPr sz="4533" spc="-144" dirty="0"/>
              <a:t> </a:t>
            </a:r>
            <a:r>
              <a:rPr sz="4533" spc="-41" dirty="0"/>
              <a:t>(Yapay</a:t>
            </a:r>
            <a:r>
              <a:rPr sz="4533" spc="-157" dirty="0"/>
              <a:t> </a:t>
            </a:r>
            <a:r>
              <a:rPr sz="4533" dirty="0"/>
              <a:t>Sinir</a:t>
            </a:r>
            <a:r>
              <a:rPr sz="4533" spc="-172" dirty="0"/>
              <a:t> </a:t>
            </a:r>
            <a:r>
              <a:rPr sz="4533" spc="-14" dirty="0"/>
              <a:t>Ağları)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5402799" y="1297807"/>
            <a:ext cx="7385088" cy="3010155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YSA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yaklaşımının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asıl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amacı</a:t>
            </a:r>
            <a:r>
              <a:rPr sz="1992" dirty="0">
                <a:latin typeface="Calibri"/>
                <a:cs typeface="Calibri"/>
              </a:rPr>
              <a:t>,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problemleri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beyninde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olduğu 	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çözmekti.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Bununla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birlikte,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zamanla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dikkat,</a:t>
            </a:r>
            <a:r>
              <a:rPr sz="1992" spc="50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belirli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görevlerin 	</a:t>
            </a:r>
            <a:r>
              <a:rPr sz="1992" dirty="0">
                <a:latin typeface="Calibri"/>
                <a:cs typeface="Calibri"/>
              </a:rPr>
              <a:t>yerine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getirilmesine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biyolojiden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sapmalara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yol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açtı.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sinir 	</a:t>
            </a:r>
            <a:r>
              <a:rPr sz="1992" dirty="0">
                <a:latin typeface="Calibri"/>
                <a:cs typeface="Calibri"/>
              </a:rPr>
              <a:t>ağları,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bilgisayar</a:t>
            </a:r>
            <a:r>
              <a:rPr sz="1992" b="1" spc="3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görme,</a:t>
            </a:r>
            <a:r>
              <a:rPr sz="1992" b="1" spc="33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konuşma</a:t>
            </a:r>
            <a:r>
              <a:rPr sz="1992" b="1" spc="33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tanıma,</a:t>
            </a:r>
            <a:r>
              <a:rPr sz="1992" b="1" spc="34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34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çevirisi,</a:t>
            </a:r>
            <a:r>
              <a:rPr sz="1992" b="1" spc="323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sosyal 	</a:t>
            </a:r>
            <a:r>
              <a:rPr sz="1992" b="1" dirty="0">
                <a:latin typeface="Calibri"/>
                <a:cs typeface="Calibri"/>
              </a:rPr>
              <a:t>ağ</a:t>
            </a:r>
            <a:r>
              <a:rPr sz="1992" b="1" spc="41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filtreleme,</a:t>
            </a:r>
            <a:r>
              <a:rPr sz="1992" b="1" spc="37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oyun</a:t>
            </a:r>
            <a:r>
              <a:rPr sz="1992" b="1" spc="39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tahtası</a:t>
            </a:r>
            <a:r>
              <a:rPr sz="1992" b="1" spc="37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37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video</a:t>
            </a:r>
            <a:r>
              <a:rPr sz="1992" b="1" spc="3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oyunları</a:t>
            </a:r>
            <a:r>
              <a:rPr sz="1992" b="1" spc="37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39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tıbbi</a:t>
            </a:r>
            <a:r>
              <a:rPr sz="1992" b="1" spc="39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teşhis</a:t>
            </a:r>
            <a:r>
              <a:rPr sz="1992" b="1" spc="405" dirty="0">
                <a:latin typeface="Calibri"/>
                <a:cs typeface="Calibri"/>
              </a:rPr>
              <a:t> </a:t>
            </a:r>
            <a:r>
              <a:rPr sz="1992" spc="-27" dirty="0">
                <a:latin typeface="Calibri"/>
                <a:cs typeface="Calibri"/>
              </a:rPr>
              <a:t>gibi 	</a:t>
            </a:r>
            <a:r>
              <a:rPr sz="1992" dirty="0">
                <a:latin typeface="Calibri"/>
                <a:cs typeface="Calibri"/>
              </a:rPr>
              <a:t>çeşitli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görevlerde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kullanılmıştır.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Derin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17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sinir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ağında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birden</a:t>
            </a:r>
            <a:r>
              <a:rPr sz="1992" b="1" spc="1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fazla</a:t>
            </a:r>
            <a:r>
              <a:rPr sz="1992" b="1" spc="19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gizli</a:t>
            </a:r>
            <a:r>
              <a:rPr sz="1992" b="1" spc="17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katmandan 	</a:t>
            </a:r>
            <a:r>
              <a:rPr sz="1992" b="1" dirty="0">
                <a:latin typeface="Calibri"/>
                <a:cs typeface="Calibri"/>
              </a:rPr>
              <a:t>oluşur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yaklaşım,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beyninin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ışığı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sesi</a:t>
            </a:r>
            <a:r>
              <a:rPr sz="1992" spc="39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görme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işitme 	</a:t>
            </a:r>
            <a:r>
              <a:rPr sz="1992" dirty="0">
                <a:latin typeface="Calibri"/>
                <a:cs typeface="Calibri"/>
              </a:rPr>
              <a:t>biçimini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modellemeye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çalışır.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Derin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öğrenmenin</a:t>
            </a:r>
            <a:r>
              <a:rPr sz="1992" spc="31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başarılı 	</a:t>
            </a:r>
            <a:r>
              <a:rPr sz="1992" dirty="0">
                <a:latin typeface="Calibri"/>
                <a:cs typeface="Calibri"/>
              </a:rPr>
              <a:t>uygulamaları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bilgisayarla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görme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konuşma</a:t>
            </a:r>
            <a:r>
              <a:rPr sz="1992" b="1" spc="6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tanıma</a:t>
            </a:r>
            <a:r>
              <a:rPr sz="1992" spc="-14" dirty="0">
                <a:latin typeface="Calibri"/>
                <a:cs typeface="Calibri"/>
              </a:rPr>
              <a:t>dır.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242" y="1787362"/>
            <a:ext cx="4208648" cy="48042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5055" y="4470162"/>
            <a:ext cx="3615347" cy="30277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1" y="364158"/>
            <a:ext cx="115062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Artifical</a:t>
            </a:r>
            <a:r>
              <a:rPr sz="4533" spc="-172" dirty="0"/>
              <a:t> </a:t>
            </a:r>
            <a:r>
              <a:rPr sz="4533" dirty="0"/>
              <a:t>Neural</a:t>
            </a:r>
            <a:r>
              <a:rPr sz="4533" spc="-172" dirty="0"/>
              <a:t> </a:t>
            </a:r>
            <a:r>
              <a:rPr sz="4533" spc="-14" dirty="0"/>
              <a:t>Networks</a:t>
            </a:r>
            <a:r>
              <a:rPr sz="4533" spc="-144" dirty="0"/>
              <a:t> </a:t>
            </a:r>
            <a:r>
              <a:rPr sz="4533" spc="-41" dirty="0"/>
              <a:t>(Yapay</a:t>
            </a:r>
            <a:r>
              <a:rPr sz="4533" spc="-157" dirty="0"/>
              <a:t> </a:t>
            </a:r>
            <a:r>
              <a:rPr sz="4533" dirty="0"/>
              <a:t>Sinir</a:t>
            </a:r>
            <a:r>
              <a:rPr sz="4533" spc="-172" dirty="0"/>
              <a:t> </a:t>
            </a:r>
            <a:r>
              <a:rPr sz="4533" spc="-14" dirty="0"/>
              <a:t>Ağları)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3"/>
            <a:ext cx="8015778" cy="865063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b="1" dirty="0">
                <a:latin typeface="Calibri"/>
                <a:cs typeface="Calibri"/>
              </a:rPr>
              <a:t>Aktivasyon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fonksiyonları: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Nöronun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çıktısının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genliğini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sınırladığı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limit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işlevi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adlandırılır.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180" y="2598290"/>
            <a:ext cx="12145205" cy="40214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1" y="364158"/>
            <a:ext cx="112776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3</a:t>
            </a:r>
            <a:r>
              <a:rPr sz="4533" spc="-27" dirty="0"/>
              <a:t> </a:t>
            </a:r>
            <a:r>
              <a:rPr sz="4533" dirty="0"/>
              <a:t>–</a:t>
            </a:r>
            <a:r>
              <a:rPr sz="4533" spc="-34" dirty="0"/>
              <a:t> </a:t>
            </a:r>
            <a:r>
              <a:rPr sz="4533" spc="-14" dirty="0"/>
              <a:t>Kümeleme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57573"/>
            <a:ext cx="8286198" cy="728715"/>
          </a:xfrm>
          <a:prstGeom prst="rect">
            <a:avLst/>
          </a:prstGeom>
        </p:spPr>
        <p:txBody>
          <a:bodyPr vert="horz" wrap="square" lIns="0" tIns="63680" rIns="0" bIns="0" rtlCol="0">
            <a:spAutoFit/>
          </a:bodyPr>
          <a:lstStyle/>
          <a:p>
            <a:pPr marL="275647" indent="-258201">
              <a:spcBef>
                <a:spcPts val="50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Özetlemek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verileri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yapılandırmak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kümeleme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kullanılır.</a:t>
            </a:r>
            <a:endParaRPr sz="1992">
              <a:latin typeface="Calibri"/>
              <a:cs typeface="Calibri"/>
            </a:endParaRPr>
          </a:p>
          <a:p>
            <a:pPr marL="792048" lvl="1" indent="-255584">
              <a:spcBef>
                <a:spcPts val="385"/>
              </a:spcBef>
              <a:buFont typeface="Arial MT"/>
              <a:buChar char="•"/>
              <a:tabLst>
                <a:tab pos="792048" algn="l"/>
              </a:tabLst>
            </a:pPr>
            <a:r>
              <a:rPr sz="1992" dirty="0">
                <a:latin typeface="Calibri"/>
                <a:cs typeface="Calibri"/>
              </a:rPr>
              <a:t>K-</a:t>
            </a:r>
            <a:r>
              <a:rPr sz="1992" spc="-14" dirty="0">
                <a:latin typeface="Calibri"/>
                <a:cs typeface="Calibri"/>
              </a:rPr>
              <a:t>Means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7467" y="2058509"/>
            <a:ext cx="5721741" cy="548307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4300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27" dirty="0"/>
              <a:t>K-</a:t>
            </a:r>
            <a:r>
              <a:rPr sz="4533" dirty="0"/>
              <a:t>Means</a:t>
            </a:r>
            <a:r>
              <a:rPr sz="4533" spc="-82" dirty="0"/>
              <a:t> </a:t>
            </a:r>
            <a:r>
              <a:rPr sz="4533" dirty="0"/>
              <a:t>Clustering</a:t>
            </a:r>
            <a:r>
              <a:rPr sz="4533" spc="-110" dirty="0"/>
              <a:t> </a:t>
            </a:r>
            <a:r>
              <a:rPr sz="4533" spc="-27" dirty="0"/>
              <a:t>(K-</a:t>
            </a:r>
            <a:r>
              <a:rPr sz="4533" dirty="0"/>
              <a:t>Ortalama</a:t>
            </a:r>
            <a:r>
              <a:rPr sz="4533" spc="-96" dirty="0"/>
              <a:t> </a:t>
            </a:r>
            <a:r>
              <a:rPr sz="4533" spc="-14" dirty="0" err="1"/>
              <a:t>Kümeleme</a:t>
            </a:r>
            <a:r>
              <a:rPr sz="4533" spc="-14" dirty="0"/>
              <a:t>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4894112" y="1297807"/>
            <a:ext cx="7892781" cy="2727209"/>
          </a:xfrm>
          <a:prstGeom prst="rect">
            <a:avLst/>
          </a:prstGeom>
        </p:spPr>
        <p:txBody>
          <a:bodyPr vert="horz" wrap="square" lIns="0" tIns="47105" rIns="0" bIns="0" rtlCol="0">
            <a:spAutoFit/>
          </a:bodyPr>
          <a:lstStyle/>
          <a:p>
            <a:pPr marL="274774" marR="6978" indent="-258201" algn="just">
              <a:lnSpc>
                <a:spcPct val="92200"/>
              </a:lnSpc>
              <a:spcBef>
                <a:spcPts val="371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N</a:t>
            </a:r>
            <a:r>
              <a:rPr sz="1992" spc="63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adet</a:t>
            </a:r>
            <a:r>
              <a:rPr sz="1992" spc="6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nesnesinden</a:t>
            </a:r>
            <a:r>
              <a:rPr sz="1992" spc="6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oluşan</a:t>
            </a:r>
            <a:r>
              <a:rPr sz="1992" spc="6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3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6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kümesini</a:t>
            </a:r>
            <a:r>
              <a:rPr sz="1992" spc="61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giriş</a:t>
            </a:r>
            <a:r>
              <a:rPr sz="1992" b="1" spc="618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parametresi 	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verilen</a:t>
            </a:r>
            <a:r>
              <a:rPr sz="1992" spc="57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</a:t>
            </a:r>
            <a:r>
              <a:rPr sz="1992" b="1" spc="5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adet</a:t>
            </a:r>
            <a:r>
              <a:rPr sz="1992" b="1" spc="58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kümeye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bölümlemektir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Amaç,</a:t>
            </a:r>
            <a:r>
              <a:rPr sz="1992" spc="57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gerçekleştirilen 	</a:t>
            </a:r>
            <a:r>
              <a:rPr sz="1992" dirty="0">
                <a:latin typeface="Calibri"/>
                <a:cs typeface="Calibri"/>
              </a:rPr>
              <a:t>bölümleme</a:t>
            </a:r>
            <a:r>
              <a:rPr sz="1992" spc="60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işlemi</a:t>
            </a:r>
            <a:r>
              <a:rPr sz="1992" spc="61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sonunda</a:t>
            </a:r>
            <a:r>
              <a:rPr sz="1992" spc="59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elde</a:t>
            </a:r>
            <a:r>
              <a:rPr sz="1992" spc="60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edilen</a:t>
            </a:r>
            <a:r>
              <a:rPr sz="1992" spc="60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kümelerin,</a:t>
            </a:r>
            <a:r>
              <a:rPr sz="1992" spc="61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küme</a:t>
            </a:r>
            <a:r>
              <a:rPr sz="1992" b="1" spc="591" dirty="0">
                <a:latin typeface="Calibri"/>
                <a:cs typeface="Calibri"/>
              </a:rPr>
              <a:t>  </a:t>
            </a:r>
            <a:r>
              <a:rPr sz="1992" b="1" spc="-34" dirty="0">
                <a:latin typeface="Calibri"/>
                <a:cs typeface="Calibri"/>
              </a:rPr>
              <a:t>içi 	</a:t>
            </a:r>
            <a:r>
              <a:rPr sz="1992" b="1" dirty="0">
                <a:latin typeface="Calibri"/>
                <a:cs typeface="Calibri"/>
              </a:rPr>
              <a:t>benzerliklerinin</a:t>
            </a:r>
            <a:r>
              <a:rPr sz="1992" b="1" spc="37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maksimum</a:t>
            </a:r>
            <a:r>
              <a:rPr sz="1992" b="1" spc="3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357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kümeler</a:t>
            </a:r>
            <a:r>
              <a:rPr sz="1992" b="1" spc="36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arası</a:t>
            </a:r>
            <a:r>
              <a:rPr sz="1992" b="1" spc="36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benzerliklerinin</a:t>
            </a:r>
            <a:r>
              <a:rPr sz="1992" b="1" spc="371" dirty="0">
                <a:latin typeface="Calibri"/>
                <a:cs typeface="Calibri"/>
              </a:rPr>
              <a:t>  </a:t>
            </a:r>
            <a:r>
              <a:rPr sz="1992" b="1" spc="-34" dirty="0">
                <a:latin typeface="Calibri"/>
                <a:cs typeface="Calibri"/>
              </a:rPr>
              <a:t>ise 	</a:t>
            </a:r>
            <a:r>
              <a:rPr sz="1992" b="1" dirty="0">
                <a:latin typeface="Calibri"/>
                <a:cs typeface="Calibri"/>
              </a:rPr>
              <a:t>minimum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olmasını</a:t>
            </a:r>
            <a:r>
              <a:rPr sz="1992" b="1" spc="18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sağlamaktır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Öncelikle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kümenin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merkez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noktasını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ortalamasını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etmek 	</a:t>
            </a:r>
            <a:r>
              <a:rPr sz="1992" dirty="0">
                <a:latin typeface="Calibri"/>
                <a:cs typeface="Calibri"/>
              </a:rPr>
              <a:t>üzere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</a:t>
            </a:r>
            <a:r>
              <a:rPr sz="1992" b="1" spc="55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adet</a:t>
            </a:r>
            <a:r>
              <a:rPr sz="1992" b="1" spc="52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nesne</a:t>
            </a:r>
            <a:r>
              <a:rPr sz="1992" b="1" spc="52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rastgele</a:t>
            </a:r>
            <a:r>
              <a:rPr sz="1992" b="1" spc="52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seçilir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Kalan</a:t>
            </a:r>
            <a:r>
              <a:rPr sz="1992" spc="5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diğer</a:t>
            </a:r>
            <a:r>
              <a:rPr sz="1992" spc="55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nesneler,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kümelerin 	</a:t>
            </a:r>
            <a:r>
              <a:rPr sz="1992" dirty="0">
                <a:latin typeface="Calibri"/>
                <a:cs typeface="Calibri"/>
              </a:rPr>
              <a:t>ortalama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değerlerine</a:t>
            </a:r>
            <a:r>
              <a:rPr sz="1992" spc="34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olan</a:t>
            </a:r>
            <a:r>
              <a:rPr sz="1992" spc="32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uzaklıkları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dikkate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alınarak</a:t>
            </a:r>
            <a:r>
              <a:rPr sz="1992" spc="33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en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benzer 	</a:t>
            </a:r>
            <a:r>
              <a:rPr sz="1992" dirty="0">
                <a:latin typeface="Calibri"/>
                <a:cs typeface="Calibri"/>
              </a:rPr>
              <a:t>oldukları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kümelere</a:t>
            </a:r>
            <a:r>
              <a:rPr sz="1992" b="1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dahil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edilir.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sonra,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36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kümenin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ortalama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3716" y="3960902"/>
            <a:ext cx="6783185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  <a:tabLst>
                <a:tab pos="899341" algn="l"/>
                <a:tab pos="2511349" algn="l"/>
                <a:tab pos="3167319" algn="l"/>
                <a:tab pos="3990770" algn="l"/>
                <a:tab pos="5334984" algn="l"/>
                <a:tab pos="6521311" algn="l"/>
              </a:tabLst>
            </a:pPr>
            <a:r>
              <a:rPr sz="1992" spc="-14" dirty="0">
                <a:latin typeface="Calibri"/>
                <a:cs typeface="Calibri"/>
              </a:rPr>
              <a:t>değeri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hesaplanarak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yeni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b="1" spc="-27" dirty="0">
                <a:latin typeface="Calibri"/>
                <a:cs typeface="Calibri"/>
              </a:rPr>
              <a:t>küme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merkezleri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belirlenir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spc="-34" dirty="0">
                <a:latin typeface="Calibri"/>
                <a:cs typeface="Calibri"/>
              </a:rPr>
              <a:t>ve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3717" y="3960902"/>
            <a:ext cx="7630211" cy="617989"/>
          </a:xfrm>
          <a:prstGeom prst="rect">
            <a:avLst/>
          </a:prstGeom>
        </p:spPr>
        <p:txBody>
          <a:bodyPr vert="horz" wrap="square" lIns="0" tIns="53212" rIns="0" bIns="0" rtlCol="0">
            <a:spAutoFit/>
          </a:bodyPr>
          <a:lstStyle/>
          <a:p>
            <a:pPr marL="17446" marR="6978" indent="6963567">
              <a:lnSpc>
                <a:spcPts val="2198"/>
              </a:lnSpc>
              <a:spcBef>
                <a:spcPts val="419"/>
              </a:spcBef>
              <a:tabLst>
                <a:tab pos="1365149" algn="l"/>
                <a:tab pos="2509606" algn="l"/>
                <a:tab pos="3836373" algn="l"/>
                <a:tab pos="5068932" algn="l"/>
                <a:tab pos="6265727" algn="l"/>
                <a:tab pos="6792596" algn="l"/>
              </a:tabLst>
            </a:pPr>
            <a:r>
              <a:rPr sz="1992" spc="-14" dirty="0">
                <a:latin typeface="Calibri"/>
                <a:cs typeface="Calibri"/>
              </a:rPr>
              <a:t>tekrar nesnelerin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merkeze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uzaklıkları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incelenir</a:t>
            </a:r>
            <a:r>
              <a:rPr sz="1992" spc="-14" dirty="0">
                <a:latin typeface="Calibri"/>
                <a:cs typeface="Calibri"/>
              </a:rPr>
              <a:t>.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Herhangi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34" dirty="0">
                <a:latin typeface="Calibri"/>
                <a:cs typeface="Calibri"/>
              </a:rPr>
              <a:t>bir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değişim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3716" y="4467618"/>
            <a:ext cx="7628467" cy="2264732"/>
          </a:xfrm>
          <a:prstGeom prst="rect">
            <a:avLst/>
          </a:prstGeom>
        </p:spPr>
        <p:txBody>
          <a:bodyPr vert="horz" wrap="square" lIns="0" tIns="75891" rIns="0" bIns="0" rtlCol="0">
            <a:spAutoFit/>
          </a:bodyPr>
          <a:lstStyle/>
          <a:p>
            <a:pPr marL="17446">
              <a:spcBef>
                <a:spcPts val="596"/>
              </a:spcBef>
            </a:pPr>
            <a:r>
              <a:rPr sz="1992" dirty="0">
                <a:latin typeface="Calibri"/>
                <a:cs typeface="Calibri"/>
              </a:rPr>
              <a:t>olmayıncaya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algoritma</a:t>
            </a:r>
            <a:r>
              <a:rPr sz="1992" b="1" spc="2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tekrarlamaya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devam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eder.</a:t>
            </a:r>
            <a:endParaRPr sz="1992">
              <a:latin typeface="Calibri"/>
              <a:cs typeface="Calibri"/>
            </a:endParaRPr>
          </a:p>
          <a:p>
            <a:pPr marL="533847" indent="-257328">
              <a:spcBef>
                <a:spcPts val="405"/>
              </a:spcBef>
              <a:buFont typeface="Arial MT"/>
              <a:buChar char="•"/>
              <a:tabLst>
                <a:tab pos="533847" algn="l"/>
              </a:tabLst>
            </a:pPr>
            <a:r>
              <a:rPr sz="1786" dirty="0">
                <a:latin typeface="Calibri"/>
                <a:cs typeface="Calibri"/>
              </a:rPr>
              <a:t>Algoritma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temel</a:t>
            </a:r>
            <a:r>
              <a:rPr sz="1786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olarak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4</a:t>
            </a:r>
            <a:r>
              <a:rPr sz="1786" spc="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aşamadan</a:t>
            </a:r>
            <a:r>
              <a:rPr sz="1786" spc="-3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oluşur:</a:t>
            </a:r>
            <a:endParaRPr sz="1786">
              <a:latin typeface="Calibri"/>
              <a:cs typeface="Calibri"/>
            </a:endParaRPr>
          </a:p>
          <a:p>
            <a:pPr marL="533847" indent="-257328">
              <a:spcBef>
                <a:spcPts val="378"/>
              </a:spcBef>
              <a:buFont typeface="Arial MT"/>
              <a:buChar char="•"/>
              <a:tabLst>
                <a:tab pos="533847" algn="l"/>
              </a:tabLst>
            </a:pPr>
            <a:r>
              <a:rPr sz="1786" dirty="0">
                <a:latin typeface="Calibri"/>
                <a:cs typeface="Calibri"/>
              </a:rPr>
              <a:t>1.</a:t>
            </a:r>
            <a:r>
              <a:rPr sz="1786" spc="-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Küme merkezlerinin</a:t>
            </a:r>
            <a:r>
              <a:rPr sz="1786" spc="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belirlenmesi</a:t>
            </a:r>
            <a:endParaRPr sz="1786">
              <a:latin typeface="Calibri"/>
              <a:cs typeface="Calibri"/>
            </a:endParaRPr>
          </a:p>
          <a:p>
            <a:pPr marL="533847" indent="-257328">
              <a:spcBef>
                <a:spcPts val="378"/>
              </a:spcBef>
              <a:buFont typeface="Arial MT"/>
              <a:buChar char="•"/>
              <a:tabLst>
                <a:tab pos="533847" algn="l"/>
              </a:tabLst>
            </a:pPr>
            <a:r>
              <a:rPr sz="1786" dirty="0">
                <a:latin typeface="Calibri"/>
                <a:cs typeface="Calibri"/>
              </a:rPr>
              <a:t>2.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Merkez</a:t>
            </a:r>
            <a:r>
              <a:rPr sz="1786" spc="3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dışındaki</a:t>
            </a:r>
            <a:r>
              <a:rPr sz="1786" spc="-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verilerin</a:t>
            </a:r>
            <a:r>
              <a:rPr sz="1786" spc="2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mesafe</a:t>
            </a:r>
            <a:r>
              <a:rPr sz="1786" dirty="0">
                <a:latin typeface="Calibri"/>
                <a:cs typeface="Calibri"/>
              </a:rPr>
              <a:t>lerine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göre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kümelendirilmesi</a:t>
            </a:r>
            <a:endParaRPr sz="1786">
              <a:latin typeface="Calibri"/>
              <a:cs typeface="Calibri"/>
            </a:endParaRPr>
          </a:p>
          <a:p>
            <a:pPr marL="533847" marR="6978" indent="-258201">
              <a:lnSpc>
                <a:spcPts val="1964"/>
              </a:lnSpc>
              <a:spcBef>
                <a:spcPts val="596"/>
              </a:spcBef>
              <a:buFont typeface="Arial MT"/>
              <a:buChar char="•"/>
              <a:tabLst>
                <a:tab pos="533847" algn="l"/>
              </a:tabLst>
            </a:pPr>
            <a:r>
              <a:rPr sz="1786" dirty="0">
                <a:latin typeface="Calibri"/>
                <a:cs typeface="Calibri"/>
              </a:rPr>
              <a:t>3.</a:t>
            </a:r>
            <a:r>
              <a:rPr sz="1786" spc="25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Yapılan</a:t>
            </a:r>
            <a:r>
              <a:rPr sz="1786" spc="24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kümelendirmeye</a:t>
            </a:r>
            <a:r>
              <a:rPr sz="1786" spc="24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göre</a:t>
            </a:r>
            <a:r>
              <a:rPr sz="1786" spc="25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yeni</a:t>
            </a:r>
            <a:r>
              <a:rPr sz="1786" b="1" spc="24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merkezlerin</a:t>
            </a:r>
            <a:r>
              <a:rPr sz="1786" b="1" spc="24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belirlenmesi</a:t>
            </a:r>
            <a:r>
              <a:rPr sz="1786" b="1" spc="240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(veya</a:t>
            </a:r>
            <a:r>
              <a:rPr sz="1786" spc="268" dirty="0">
                <a:latin typeface="Calibri"/>
                <a:cs typeface="Calibri"/>
              </a:rPr>
              <a:t> </a:t>
            </a:r>
            <a:r>
              <a:rPr sz="1786" spc="-27" dirty="0">
                <a:latin typeface="Calibri"/>
                <a:cs typeface="Calibri"/>
              </a:rPr>
              <a:t>eski </a:t>
            </a:r>
            <a:r>
              <a:rPr sz="1786" dirty="0">
                <a:latin typeface="Calibri"/>
                <a:cs typeface="Calibri"/>
              </a:rPr>
              <a:t>merkezlerin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yeni</a:t>
            </a:r>
            <a:r>
              <a:rPr sz="1786" spc="-4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merkeze </a:t>
            </a:r>
            <a:r>
              <a:rPr sz="1786" spc="-14" dirty="0">
                <a:latin typeface="Calibri"/>
                <a:cs typeface="Calibri"/>
              </a:rPr>
              <a:t>kaydırılması)</a:t>
            </a:r>
            <a:endParaRPr sz="1786">
              <a:latin typeface="Calibri"/>
              <a:cs typeface="Calibri"/>
            </a:endParaRPr>
          </a:p>
          <a:p>
            <a:pPr marL="533847" indent="-257328">
              <a:spcBef>
                <a:spcPts val="337"/>
              </a:spcBef>
              <a:buFont typeface="Arial MT"/>
              <a:buChar char="•"/>
              <a:tabLst>
                <a:tab pos="533847" algn="l"/>
              </a:tabLst>
            </a:pPr>
            <a:r>
              <a:rPr sz="1786" dirty="0">
                <a:latin typeface="Calibri"/>
                <a:cs typeface="Calibri"/>
              </a:rPr>
              <a:t>4.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Kararlı</a:t>
            </a:r>
            <a:r>
              <a:rPr sz="1786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hale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(</a:t>
            </a:r>
            <a:r>
              <a:rPr sz="1786" b="1" dirty="0">
                <a:latin typeface="Calibri"/>
                <a:cs typeface="Calibri"/>
              </a:rPr>
              <a:t>stable</a:t>
            </a:r>
            <a:r>
              <a:rPr sz="1786" b="1" spc="-1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state</a:t>
            </a:r>
            <a:r>
              <a:rPr sz="1786" dirty="0">
                <a:latin typeface="Calibri"/>
                <a:cs typeface="Calibri"/>
              </a:rPr>
              <a:t>)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gelinene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kadar</a:t>
            </a:r>
            <a:r>
              <a:rPr sz="1786" spc="-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2.</a:t>
            </a:r>
            <a:r>
              <a:rPr sz="1786" spc="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ve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3.</a:t>
            </a:r>
            <a:r>
              <a:rPr sz="1786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adımların</a:t>
            </a:r>
            <a:r>
              <a:rPr sz="1786" spc="-14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tekrarlanması</a:t>
            </a:r>
            <a:r>
              <a:rPr sz="1786" spc="-14" dirty="0">
                <a:latin typeface="Calibri"/>
                <a:cs typeface="Calibri"/>
              </a:rPr>
              <a:t>.</a:t>
            </a:r>
            <a:endParaRPr sz="1786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128" y="2215171"/>
            <a:ext cx="4434099" cy="324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1" y="364158"/>
            <a:ext cx="115062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/>
              <a:t>Öznitelik</a:t>
            </a:r>
            <a:r>
              <a:rPr sz="4533" spc="-137" dirty="0"/>
              <a:t> </a:t>
            </a:r>
            <a:r>
              <a:rPr sz="4533" dirty="0"/>
              <a:t>Seçim</a:t>
            </a:r>
            <a:r>
              <a:rPr sz="4533" spc="-110" dirty="0"/>
              <a:t> </a:t>
            </a:r>
            <a:r>
              <a:rPr sz="4533" spc="-14" dirty="0"/>
              <a:t>Algoritmaları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4347617" y="1276958"/>
            <a:ext cx="8437983" cy="3224209"/>
          </a:xfrm>
          <a:prstGeom prst="rect">
            <a:avLst/>
          </a:prstGeom>
        </p:spPr>
        <p:txBody>
          <a:bodyPr vert="horz" wrap="square" lIns="0" tIns="76764" rIns="0" bIns="0" rtlCol="0">
            <a:spAutoFit/>
          </a:bodyPr>
          <a:lstStyle/>
          <a:p>
            <a:pPr marL="273902" marR="6978" indent="-257328" algn="just">
              <a:lnSpc>
                <a:spcPct val="80000"/>
              </a:lnSpc>
              <a:spcBef>
                <a:spcPts val="604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dirty="0">
                <a:latin typeface="Calibri"/>
                <a:cs typeface="Calibri"/>
              </a:rPr>
              <a:t>Makine</a:t>
            </a:r>
            <a:r>
              <a:rPr sz="1923" spc="30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öğrenmesi</a:t>
            </a:r>
            <a:r>
              <a:rPr sz="1923" spc="32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algoritmaları</a:t>
            </a:r>
            <a:r>
              <a:rPr sz="1923" spc="30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sınıflandırma</a:t>
            </a:r>
            <a:r>
              <a:rPr sz="1923" spc="30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yaparken</a:t>
            </a:r>
            <a:r>
              <a:rPr sz="1923" spc="33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en</a:t>
            </a:r>
            <a:r>
              <a:rPr sz="1923" spc="33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önemli</a:t>
            </a:r>
            <a:r>
              <a:rPr sz="1923" spc="323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noktalardan 	</a:t>
            </a:r>
            <a:r>
              <a:rPr sz="1923" dirty="0">
                <a:latin typeface="Calibri"/>
                <a:cs typeface="Calibri"/>
              </a:rPr>
              <a:t>biri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hangi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değişkenlerin</a:t>
            </a:r>
            <a:r>
              <a:rPr sz="1923" b="1" spc="-4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etkili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olduğunu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öğrenmektir</a:t>
            </a:r>
            <a:r>
              <a:rPr sz="1923" spc="-14" dirty="0">
                <a:latin typeface="Calibri"/>
                <a:cs typeface="Calibri"/>
              </a:rPr>
              <a:t>.</a:t>
            </a:r>
            <a:endParaRPr sz="1923">
              <a:latin typeface="Calibri"/>
              <a:cs typeface="Calibri"/>
            </a:endParaRPr>
          </a:p>
          <a:p>
            <a:pPr marL="273902" marR="7851" indent="-257328" algn="just">
              <a:lnSpc>
                <a:spcPct val="804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dirty="0">
                <a:latin typeface="Calibri"/>
                <a:cs typeface="Calibri"/>
              </a:rPr>
              <a:t>Sınıflandırma</a:t>
            </a:r>
            <a:r>
              <a:rPr sz="1923" spc="508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algoritmalarında</a:t>
            </a:r>
            <a:r>
              <a:rPr sz="1923" spc="508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kullanılan</a:t>
            </a:r>
            <a:r>
              <a:rPr sz="1923" spc="50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değişken</a:t>
            </a:r>
            <a:r>
              <a:rPr sz="1923" spc="501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sayısının</a:t>
            </a:r>
            <a:r>
              <a:rPr sz="1923" spc="501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olabildiğince 	</a:t>
            </a:r>
            <a:r>
              <a:rPr sz="1923" dirty="0">
                <a:latin typeface="Calibri"/>
                <a:cs typeface="Calibri"/>
              </a:rPr>
              <a:t>azaltılması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ve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sınıflandırma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sonuçlarında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bunu</a:t>
            </a:r>
            <a:r>
              <a:rPr sz="1923" spc="192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yaparken</a:t>
            </a:r>
            <a:r>
              <a:rPr sz="1923" spc="199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önemli</a:t>
            </a:r>
            <a:r>
              <a:rPr sz="1923" spc="185" dirty="0">
                <a:latin typeface="Calibri"/>
                <a:cs typeface="Calibri"/>
              </a:rPr>
              <a:t>  </a:t>
            </a:r>
            <a:r>
              <a:rPr sz="1923" dirty="0">
                <a:latin typeface="Calibri"/>
                <a:cs typeface="Calibri"/>
              </a:rPr>
              <a:t>bir</a:t>
            </a:r>
            <a:r>
              <a:rPr sz="1923" spc="192" dirty="0">
                <a:latin typeface="Calibri"/>
                <a:cs typeface="Calibri"/>
              </a:rPr>
              <a:t>  </a:t>
            </a:r>
            <a:r>
              <a:rPr sz="1923" spc="-14" dirty="0">
                <a:latin typeface="Calibri"/>
                <a:cs typeface="Calibri"/>
              </a:rPr>
              <a:t>düşüş 	</a:t>
            </a:r>
            <a:r>
              <a:rPr sz="1923" dirty="0">
                <a:latin typeface="Calibri"/>
                <a:cs typeface="Calibri"/>
              </a:rPr>
              <a:t>olmaması</a:t>
            </a:r>
            <a:r>
              <a:rPr sz="1923" spc="-6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son</a:t>
            </a:r>
            <a:r>
              <a:rPr sz="1923" spc="-69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derece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önemlidir.</a:t>
            </a:r>
            <a:endParaRPr sz="1923">
              <a:latin typeface="Calibri"/>
              <a:cs typeface="Calibri"/>
            </a:endParaRPr>
          </a:p>
          <a:p>
            <a:pPr marL="273902" marR="7851" indent="-257328" algn="just">
              <a:lnSpc>
                <a:spcPts val="1841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dirty="0">
                <a:latin typeface="Calibri"/>
                <a:cs typeface="Calibri"/>
              </a:rPr>
              <a:t>Veri</a:t>
            </a:r>
            <a:r>
              <a:rPr sz="1923" spc="37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setindeki</a:t>
            </a:r>
            <a:r>
              <a:rPr sz="1923" spc="39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bazı</a:t>
            </a:r>
            <a:r>
              <a:rPr sz="1923" spc="41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özniteliklerde</a:t>
            </a:r>
            <a:r>
              <a:rPr sz="1923" spc="39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önemli</a:t>
            </a:r>
            <a:r>
              <a:rPr sz="1923" spc="37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bilgi</a:t>
            </a:r>
            <a:r>
              <a:rPr sz="1923" spc="37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bulunmaz.</a:t>
            </a:r>
            <a:r>
              <a:rPr sz="1923" spc="39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Öznitelik</a:t>
            </a:r>
            <a:r>
              <a:rPr sz="1923" spc="38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seçimi,</a:t>
            </a:r>
            <a:r>
              <a:rPr sz="1923" spc="378" dirty="0">
                <a:latin typeface="Calibri"/>
                <a:cs typeface="Calibri"/>
              </a:rPr>
              <a:t> </a:t>
            </a:r>
            <a:r>
              <a:rPr sz="1923" spc="-27" dirty="0">
                <a:latin typeface="Calibri"/>
                <a:cs typeface="Calibri"/>
              </a:rPr>
              <a:t>veri 	</a:t>
            </a:r>
            <a:r>
              <a:rPr sz="1923" dirty="0">
                <a:latin typeface="Calibri"/>
                <a:cs typeface="Calibri"/>
              </a:rPr>
              <a:t>setindeki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özniteliklerden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yeni</a:t>
            </a:r>
            <a:r>
              <a:rPr sz="1923" b="1" spc="-34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bir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öznitelik</a:t>
            </a:r>
            <a:r>
              <a:rPr sz="1923" b="1" spc="-82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alt</a:t>
            </a:r>
            <a:r>
              <a:rPr sz="1923" b="1" spc="-41" dirty="0">
                <a:latin typeface="Calibri"/>
                <a:cs typeface="Calibri"/>
              </a:rPr>
              <a:t> </a:t>
            </a:r>
            <a:r>
              <a:rPr sz="1923" b="1" dirty="0">
                <a:latin typeface="Calibri"/>
                <a:cs typeface="Calibri"/>
              </a:rPr>
              <a:t>kümesi</a:t>
            </a:r>
            <a:r>
              <a:rPr sz="1923" b="1" spc="-55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oluşturarak</a:t>
            </a:r>
            <a:r>
              <a:rPr sz="1923" b="1" spc="-62" dirty="0">
                <a:latin typeface="Calibri"/>
                <a:cs typeface="Calibri"/>
              </a:rPr>
              <a:t> </a:t>
            </a:r>
            <a:r>
              <a:rPr sz="1923" b="1" spc="-14" dirty="0">
                <a:latin typeface="Calibri"/>
                <a:cs typeface="Calibri"/>
              </a:rPr>
              <a:t>düzenlenir</a:t>
            </a:r>
            <a:r>
              <a:rPr sz="1923" spc="-14" dirty="0">
                <a:latin typeface="Calibri"/>
                <a:cs typeface="Calibri"/>
              </a:rPr>
              <a:t>.</a:t>
            </a:r>
            <a:endParaRPr sz="1923">
              <a:latin typeface="Calibri"/>
              <a:cs typeface="Calibri"/>
            </a:endParaRPr>
          </a:p>
          <a:p>
            <a:pPr marL="273902" marR="6978" indent="-257328" algn="just">
              <a:lnSpc>
                <a:spcPts val="1841"/>
              </a:lnSpc>
              <a:spcBef>
                <a:spcPts val="1147"/>
              </a:spcBef>
              <a:buFont typeface="Arial MT"/>
              <a:buChar char="•"/>
              <a:tabLst>
                <a:tab pos="276519" algn="l"/>
              </a:tabLst>
            </a:pPr>
            <a:r>
              <a:rPr sz="1923" dirty="0">
                <a:latin typeface="Calibri"/>
                <a:cs typeface="Calibri"/>
              </a:rPr>
              <a:t>Öznitelik</a:t>
            </a:r>
            <a:r>
              <a:rPr sz="1923" spc="-1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seçimi</a:t>
            </a:r>
            <a:r>
              <a:rPr sz="1923" spc="1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yapılmasındaki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önemli</a:t>
            </a:r>
            <a:r>
              <a:rPr sz="1923" spc="-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noktalardan</a:t>
            </a:r>
            <a:r>
              <a:rPr sz="1923" spc="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biri</a:t>
            </a:r>
            <a:r>
              <a:rPr sz="1923" spc="1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de,</a:t>
            </a:r>
            <a:r>
              <a:rPr sz="1923" spc="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örnek</a:t>
            </a:r>
            <a:r>
              <a:rPr sz="1923" spc="2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sayısının</a:t>
            </a:r>
            <a:r>
              <a:rPr sz="1923" spc="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düşük, 	</a:t>
            </a:r>
            <a:r>
              <a:rPr sz="1923" dirty="0">
                <a:latin typeface="Calibri"/>
                <a:cs typeface="Calibri"/>
              </a:rPr>
              <a:t>nitelik</a:t>
            </a:r>
            <a:r>
              <a:rPr sz="1923" spc="2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sayısının</a:t>
            </a:r>
            <a:r>
              <a:rPr sz="1923" spc="206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ise</a:t>
            </a:r>
            <a:r>
              <a:rPr sz="1923" spc="227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fazla</a:t>
            </a:r>
            <a:r>
              <a:rPr sz="1923" spc="22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olduğu</a:t>
            </a:r>
            <a:r>
              <a:rPr sz="1923" spc="213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durumlarda</a:t>
            </a:r>
            <a:r>
              <a:rPr sz="1923" spc="22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makine</a:t>
            </a:r>
            <a:r>
              <a:rPr sz="1923" spc="240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öğrenmesi</a:t>
            </a:r>
            <a:r>
              <a:rPr sz="1923" spc="220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algoritmalarının 	</a:t>
            </a:r>
            <a:r>
              <a:rPr sz="1923" dirty="0">
                <a:latin typeface="Calibri"/>
                <a:cs typeface="Calibri"/>
              </a:rPr>
              <a:t>işlem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yapmasının</a:t>
            </a:r>
            <a:r>
              <a:rPr sz="1923" spc="-34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zor</a:t>
            </a:r>
            <a:r>
              <a:rPr sz="1923" spc="-27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olmasıdır.</a:t>
            </a:r>
            <a:endParaRPr sz="1923">
              <a:latin typeface="Calibri"/>
              <a:cs typeface="Calibri"/>
            </a:endParaRPr>
          </a:p>
          <a:p>
            <a:pPr marL="274774" indent="-257328" algn="just">
              <a:spcBef>
                <a:spcPts val="699"/>
              </a:spcBef>
              <a:buFont typeface="Arial MT"/>
              <a:buChar char="•"/>
              <a:tabLst>
                <a:tab pos="274774" algn="l"/>
              </a:tabLst>
            </a:pPr>
            <a:r>
              <a:rPr sz="1923" dirty="0">
                <a:latin typeface="Calibri"/>
                <a:cs typeface="Calibri"/>
              </a:rPr>
              <a:t>Öznitelik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seçimi;</a:t>
            </a:r>
            <a:r>
              <a:rPr sz="1923" spc="-4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filtre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modelli,</a:t>
            </a:r>
            <a:r>
              <a:rPr sz="1923" spc="-6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sarmal</a:t>
            </a:r>
            <a:r>
              <a:rPr sz="1923" spc="-8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modelli</a:t>
            </a:r>
            <a:r>
              <a:rPr sz="1923" spc="-48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ve</a:t>
            </a:r>
            <a:r>
              <a:rPr sz="1923" spc="-55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gömülü</a:t>
            </a:r>
            <a:r>
              <a:rPr sz="1923" spc="-62" dirty="0">
                <a:latin typeface="Calibri"/>
                <a:cs typeface="Calibri"/>
              </a:rPr>
              <a:t> </a:t>
            </a:r>
            <a:r>
              <a:rPr sz="1923" dirty="0">
                <a:latin typeface="Calibri"/>
                <a:cs typeface="Calibri"/>
              </a:rPr>
              <a:t>modelli</a:t>
            </a:r>
            <a:r>
              <a:rPr sz="1923" spc="-41" dirty="0">
                <a:latin typeface="Calibri"/>
                <a:cs typeface="Calibri"/>
              </a:rPr>
              <a:t> </a:t>
            </a:r>
            <a:r>
              <a:rPr sz="1923" spc="-14" dirty="0">
                <a:latin typeface="Calibri"/>
                <a:cs typeface="Calibri"/>
              </a:rPr>
              <a:t>algoritmalardır.</a:t>
            </a:r>
            <a:endParaRPr sz="192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6847" y="4513608"/>
            <a:ext cx="7918078" cy="2235431"/>
          </a:xfrm>
          <a:prstGeom prst="rect">
            <a:avLst/>
          </a:prstGeom>
        </p:spPr>
        <p:txBody>
          <a:bodyPr vert="horz" wrap="square" lIns="0" tIns="72401" rIns="0" bIns="0" rtlCol="0">
            <a:spAutoFit/>
          </a:bodyPr>
          <a:lstStyle/>
          <a:p>
            <a:pPr marL="274774" marR="7851" indent="-258201" algn="just">
              <a:lnSpc>
                <a:spcPct val="81100"/>
              </a:lnSpc>
              <a:spcBef>
                <a:spcPts val="569"/>
              </a:spcBef>
              <a:buFont typeface="Arial MT"/>
              <a:buChar char="•"/>
              <a:tabLst>
                <a:tab pos="274774" algn="l"/>
              </a:tabLst>
            </a:pPr>
            <a:r>
              <a:rPr sz="1786" dirty="0">
                <a:latin typeface="Calibri"/>
                <a:cs typeface="Calibri"/>
              </a:rPr>
              <a:t>Filtre</a:t>
            </a:r>
            <a:r>
              <a:rPr sz="1786" spc="26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modelli</a:t>
            </a:r>
            <a:r>
              <a:rPr sz="1786" spc="25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algoritmanın</a:t>
            </a:r>
            <a:r>
              <a:rPr sz="1786" spc="26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olumlu</a:t>
            </a:r>
            <a:r>
              <a:rPr sz="1786" spc="24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yönü</a:t>
            </a:r>
            <a:r>
              <a:rPr sz="1786" spc="268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sınıflandırma</a:t>
            </a:r>
            <a:r>
              <a:rPr sz="1786" spc="25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algoritmasından</a:t>
            </a:r>
            <a:r>
              <a:rPr sz="1786" spc="268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bağımsız </a:t>
            </a:r>
            <a:r>
              <a:rPr sz="1786" b="1" dirty="0">
                <a:latin typeface="Calibri"/>
                <a:cs typeface="Calibri"/>
              </a:rPr>
              <a:t>ve</a:t>
            </a:r>
            <a:r>
              <a:rPr sz="1786" b="1" spc="14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hızlı</a:t>
            </a:r>
            <a:r>
              <a:rPr sz="1786" b="1" spc="15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olarak</a:t>
            </a:r>
            <a:r>
              <a:rPr sz="1786" spc="14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işlem</a:t>
            </a:r>
            <a:r>
              <a:rPr sz="1786" spc="15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yapmasıdır.</a:t>
            </a:r>
            <a:r>
              <a:rPr sz="1786" spc="15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Olumsuz</a:t>
            </a:r>
            <a:r>
              <a:rPr sz="1786" spc="14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yönü</a:t>
            </a:r>
            <a:r>
              <a:rPr sz="1786" spc="14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ise</a:t>
            </a:r>
            <a:r>
              <a:rPr sz="1786" spc="165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diğer</a:t>
            </a:r>
            <a:r>
              <a:rPr sz="1786" spc="13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yöntemlere</a:t>
            </a:r>
            <a:r>
              <a:rPr sz="1786" spc="13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göre</a:t>
            </a:r>
            <a:r>
              <a:rPr sz="1786" spc="157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başarı </a:t>
            </a:r>
            <a:r>
              <a:rPr sz="1786" b="1" dirty="0">
                <a:latin typeface="Calibri"/>
                <a:cs typeface="Calibri"/>
              </a:rPr>
              <a:t>oranının</a:t>
            </a:r>
            <a:r>
              <a:rPr sz="1786" b="1" spc="3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daha</a:t>
            </a:r>
            <a:r>
              <a:rPr sz="1786" b="1" spc="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düşük</a:t>
            </a:r>
            <a:r>
              <a:rPr sz="1786" b="1" spc="55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seviyede</a:t>
            </a:r>
            <a:r>
              <a:rPr sz="1786" b="1" spc="34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olması</a:t>
            </a:r>
            <a:r>
              <a:rPr sz="1786" spc="-14" dirty="0">
                <a:latin typeface="Calibri"/>
                <a:cs typeface="Calibri"/>
              </a:rPr>
              <a:t>dır.</a:t>
            </a:r>
            <a:endParaRPr sz="1786">
              <a:latin typeface="Calibri"/>
              <a:cs typeface="Calibri"/>
            </a:endParaRPr>
          </a:p>
          <a:p>
            <a:pPr marL="274774" marR="8723" indent="-258201" algn="just">
              <a:lnSpc>
                <a:spcPct val="81100"/>
              </a:lnSpc>
              <a:spcBef>
                <a:spcPts val="569"/>
              </a:spcBef>
              <a:buFont typeface="Arial MT"/>
              <a:buChar char="•"/>
              <a:tabLst>
                <a:tab pos="274774" algn="l"/>
              </a:tabLst>
            </a:pPr>
            <a:r>
              <a:rPr sz="1786" dirty="0">
                <a:latin typeface="Calibri"/>
                <a:cs typeface="Calibri"/>
              </a:rPr>
              <a:t>Sarmal</a:t>
            </a:r>
            <a:r>
              <a:rPr sz="1786" spc="57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modelli</a:t>
            </a:r>
            <a:r>
              <a:rPr sz="1786" spc="58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algoritmanın</a:t>
            </a:r>
            <a:r>
              <a:rPr sz="1786" spc="58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olumlu</a:t>
            </a:r>
            <a:r>
              <a:rPr sz="1786" spc="59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yönü</a:t>
            </a:r>
            <a:r>
              <a:rPr sz="1786" spc="570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başarı</a:t>
            </a:r>
            <a:r>
              <a:rPr sz="1786" b="1" spc="584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oranını</a:t>
            </a:r>
            <a:r>
              <a:rPr sz="1786" b="1" spc="59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yüksek</a:t>
            </a:r>
            <a:r>
              <a:rPr sz="1786" b="1" spc="596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tutması</a:t>
            </a:r>
            <a:r>
              <a:rPr sz="1786" b="1" spc="611" dirty="0">
                <a:latin typeface="Calibri"/>
                <a:cs typeface="Calibri"/>
              </a:rPr>
              <a:t> </a:t>
            </a:r>
            <a:r>
              <a:rPr sz="1786" b="1" spc="-34" dirty="0">
                <a:latin typeface="Calibri"/>
                <a:cs typeface="Calibri"/>
              </a:rPr>
              <a:t>ve </a:t>
            </a:r>
            <a:r>
              <a:rPr sz="1786" b="1" dirty="0">
                <a:latin typeface="Calibri"/>
                <a:cs typeface="Calibri"/>
              </a:rPr>
              <a:t>uygulamasının</a:t>
            </a:r>
            <a:r>
              <a:rPr sz="1786" b="1" spc="288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kolay</a:t>
            </a:r>
            <a:r>
              <a:rPr sz="1786" b="1" spc="288" dirty="0">
                <a:latin typeface="Calibri"/>
                <a:cs typeface="Calibri"/>
              </a:rPr>
              <a:t>  </a:t>
            </a:r>
            <a:r>
              <a:rPr sz="1786" b="1" dirty="0">
                <a:latin typeface="Calibri"/>
                <a:cs typeface="Calibri"/>
              </a:rPr>
              <a:t>olması</a:t>
            </a:r>
            <a:r>
              <a:rPr sz="1786" dirty="0">
                <a:latin typeface="Calibri"/>
                <a:cs typeface="Calibri"/>
              </a:rPr>
              <a:t>dır.</a:t>
            </a:r>
            <a:r>
              <a:rPr sz="1786" spc="295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İşlem</a:t>
            </a:r>
            <a:r>
              <a:rPr sz="1786" spc="295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yükünün</a:t>
            </a:r>
            <a:r>
              <a:rPr sz="1786" spc="288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fazlalığından</a:t>
            </a:r>
            <a:r>
              <a:rPr sz="1786" spc="280" dirty="0">
                <a:latin typeface="Calibri"/>
                <a:cs typeface="Calibri"/>
              </a:rPr>
              <a:t>  </a:t>
            </a:r>
            <a:r>
              <a:rPr sz="1786" dirty="0">
                <a:latin typeface="Calibri"/>
                <a:cs typeface="Calibri"/>
              </a:rPr>
              <a:t>dolayı</a:t>
            </a:r>
            <a:r>
              <a:rPr sz="1786" spc="288" dirty="0">
                <a:latin typeface="Calibri"/>
                <a:cs typeface="Calibri"/>
              </a:rPr>
              <a:t>  </a:t>
            </a:r>
            <a:r>
              <a:rPr sz="1786" b="1" spc="-14" dirty="0">
                <a:latin typeface="Calibri"/>
                <a:cs typeface="Calibri"/>
              </a:rPr>
              <a:t>yavaş </a:t>
            </a:r>
            <a:r>
              <a:rPr sz="1786" b="1" dirty="0">
                <a:latin typeface="Calibri"/>
                <a:cs typeface="Calibri"/>
              </a:rPr>
              <a:t>çalışması</a:t>
            </a:r>
            <a:r>
              <a:rPr sz="1786" b="1" spc="2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ise</a:t>
            </a:r>
            <a:r>
              <a:rPr sz="1786" spc="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olumsuz</a:t>
            </a:r>
            <a:r>
              <a:rPr sz="1786" spc="-7" dirty="0">
                <a:latin typeface="Calibri"/>
                <a:cs typeface="Calibri"/>
              </a:rPr>
              <a:t> </a:t>
            </a:r>
            <a:r>
              <a:rPr sz="1786" spc="-14" dirty="0">
                <a:latin typeface="Calibri"/>
                <a:cs typeface="Calibri"/>
              </a:rPr>
              <a:t>yönüdür.</a:t>
            </a:r>
            <a:endParaRPr sz="1786">
              <a:latin typeface="Calibri"/>
              <a:cs typeface="Calibri"/>
            </a:endParaRPr>
          </a:p>
          <a:p>
            <a:pPr marL="274774" marR="6978" indent="-258201" algn="just">
              <a:lnSpc>
                <a:spcPct val="81100"/>
              </a:lnSpc>
              <a:spcBef>
                <a:spcPts val="570"/>
              </a:spcBef>
              <a:buFont typeface="Arial MT"/>
              <a:buChar char="•"/>
              <a:tabLst>
                <a:tab pos="274774" algn="l"/>
              </a:tabLst>
            </a:pPr>
            <a:r>
              <a:rPr sz="1786" dirty="0">
                <a:latin typeface="Calibri"/>
                <a:cs typeface="Calibri"/>
              </a:rPr>
              <a:t>Gömülü</a:t>
            </a:r>
            <a:r>
              <a:rPr sz="1786" spc="213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modelli</a:t>
            </a:r>
            <a:r>
              <a:rPr sz="1786" spc="227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algoritmanın</a:t>
            </a:r>
            <a:r>
              <a:rPr sz="1786" spc="240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olumlu</a:t>
            </a:r>
            <a:r>
              <a:rPr sz="1786" spc="213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yönü,</a:t>
            </a:r>
            <a:r>
              <a:rPr sz="1786" spc="206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başarı</a:t>
            </a:r>
            <a:r>
              <a:rPr sz="1786" b="1" spc="213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oranını</a:t>
            </a:r>
            <a:r>
              <a:rPr sz="1786" b="1" spc="220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yüksek</a:t>
            </a:r>
            <a:r>
              <a:rPr sz="1786" b="1" spc="22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tutarak</a:t>
            </a:r>
            <a:r>
              <a:rPr sz="1786" b="1" spc="234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işlem </a:t>
            </a:r>
            <a:r>
              <a:rPr sz="1786" b="1" dirty="0">
                <a:latin typeface="Calibri"/>
                <a:cs typeface="Calibri"/>
              </a:rPr>
              <a:t>yükünü</a:t>
            </a:r>
            <a:r>
              <a:rPr sz="1786" b="1" spc="591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düşürmesi</a:t>
            </a:r>
            <a:r>
              <a:rPr sz="1786" dirty="0">
                <a:latin typeface="Calibri"/>
                <a:cs typeface="Calibri"/>
              </a:rPr>
              <a:t>dir.</a:t>
            </a:r>
            <a:r>
              <a:rPr sz="1786" spc="604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Olumsuz</a:t>
            </a:r>
            <a:r>
              <a:rPr sz="1786" spc="55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yönü</a:t>
            </a:r>
            <a:r>
              <a:rPr sz="1786" spc="596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ise</a:t>
            </a:r>
            <a:r>
              <a:rPr sz="1786" spc="591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karar</a:t>
            </a:r>
            <a:r>
              <a:rPr sz="1786" spc="570" dirty="0">
                <a:latin typeface="Calibri"/>
                <a:cs typeface="Calibri"/>
              </a:rPr>
              <a:t> </a:t>
            </a:r>
            <a:r>
              <a:rPr sz="1786" dirty="0">
                <a:latin typeface="Calibri"/>
                <a:cs typeface="Calibri"/>
              </a:rPr>
              <a:t>ağaçlarından</a:t>
            </a:r>
            <a:r>
              <a:rPr sz="1786" spc="577" dirty="0">
                <a:latin typeface="Calibri"/>
                <a:cs typeface="Calibri"/>
              </a:rPr>
              <a:t> </a:t>
            </a:r>
            <a:r>
              <a:rPr sz="1786" b="1" dirty="0">
                <a:latin typeface="Calibri"/>
                <a:cs typeface="Calibri"/>
              </a:rPr>
              <a:t>bağımsız</a:t>
            </a:r>
            <a:r>
              <a:rPr sz="1786" b="1" spc="591" dirty="0">
                <a:latin typeface="Calibri"/>
                <a:cs typeface="Calibri"/>
              </a:rPr>
              <a:t> </a:t>
            </a:r>
            <a:r>
              <a:rPr sz="1786" b="1" spc="-14" dirty="0">
                <a:latin typeface="Calibri"/>
                <a:cs typeface="Calibri"/>
              </a:rPr>
              <a:t>olarak kullanılamamaları</a:t>
            </a:r>
            <a:r>
              <a:rPr sz="1786" spc="-14" dirty="0">
                <a:latin typeface="Calibri"/>
                <a:cs typeface="Calibri"/>
              </a:rPr>
              <a:t>dır.</a:t>
            </a:r>
            <a:endParaRPr sz="1786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504" y="1951737"/>
            <a:ext cx="3856365" cy="23615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2213" y="4838423"/>
            <a:ext cx="4266533" cy="2211825"/>
          </a:xfrm>
          <a:prstGeom prst="rect">
            <a:avLst/>
          </a:prstGeom>
        </p:spPr>
        <p:txBody>
          <a:bodyPr vert="horz" wrap="square" lIns="0" tIns="136082" rIns="0" bIns="0" rtlCol="0">
            <a:spAutoFit/>
          </a:bodyPr>
          <a:lstStyle/>
          <a:p>
            <a:pPr marL="276519" indent="-259073">
              <a:spcBef>
                <a:spcPts val="1071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dirty="0">
                <a:latin typeface="Calibri"/>
                <a:cs typeface="Calibri"/>
              </a:rPr>
              <a:t>Cfs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Subset</a:t>
            </a:r>
            <a:r>
              <a:rPr sz="1580" spc="-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  <a:p>
            <a:pPr marL="276519" indent="-259073">
              <a:spcBef>
                <a:spcPts val="941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dirty="0">
                <a:latin typeface="Calibri"/>
                <a:cs typeface="Calibri"/>
              </a:rPr>
              <a:t>Correlation</a:t>
            </a:r>
            <a:r>
              <a:rPr sz="1580" spc="-4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Attribute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62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89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  <a:p>
            <a:pPr marL="276519" indent="-259073">
              <a:spcBef>
                <a:spcPts val="955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spc="-14" dirty="0">
                <a:latin typeface="Calibri"/>
                <a:cs typeface="Calibri"/>
              </a:rPr>
              <a:t>One-</a:t>
            </a:r>
            <a:r>
              <a:rPr sz="1580" dirty="0">
                <a:latin typeface="Calibri"/>
                <a:cs typeface="Calibri"/>
              </a:rPr>
              <a:t>R</a:t>
            </a:r>
            <a:r>
              <a:rPr sz="1580" spc="-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  <a:p>
            <a:pPr marL="276519" indent="-259073">
              <a:spcBef>
                <a:spcPts val="962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dirty="0">
                <a:latin typeface="Calibri"/>
                <a:cs typeface="Calibri"/>
              </a:rPr>
              <a:t>Gain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Ratio</a:t>
            </a:r>
            <a:r>
              <a:rPr sz="1580" spc="-1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55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  <a:p>
            <a:pPr marL="276519" indent="-259073">
              <a:spcBef>
                <a:spcPts val="934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dirty="0">
                <a:latin typeface="Calibri"/>
                <a:cs typeface="Calibri"/>
              </a:rPr>
              <a:t>Info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Gain</a:t>
            </a:r>
            <a:r>
              <a:rPr sz="1580" spc="-21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48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  <a:p>
            <a:pPr marL="276519" indent="-259073">
              <a:spcBef>
                <a:spcPts val="962"/>
              </a:spcBef>
              <a:buFont typeface="Arial MT"/>
              <a:buChar char="•"/>
              <a:tabLst>
                <a:tab pos="276519" algn="l"/>
              </a:tabLst>
            </a:pPr>
            <a:r>
              <a:rPr sz="1580" dirty="0">
                <a:latin typeface="Calibri"/>
                <a:cs typeface="Calibri"/>
              </a:rPr>
              <a:t>ReliefF</a:t>
            </a:r>
            <a:r>
              <a:rPr sz="1580" spc="-34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Öznitelik</a:t>
            </a:r>
            <a:r>
              <a:rPr sz="1580" spc="-27" dirty="0">
                <a:latin typeface="Calibri"/>
                <a:cs typeface="Calibri"/>
              </a:rPr>
              <a:t> </a:t>
            </a:r>
            <a:r>
              <a:rPr sz="1580" dirty="0">
                <a:latin typeface="Calibri"/>
                <a:cs typeface="Calibri"/>
              </a:rPr>
              <a:t>Seçim</a:t>
            </a:r>
            <a:r>
              <a:rPr sz="1580" spc="-62" dirty="0">
                <a:latin typeface="Calibri"/>
                <a:cs typeface="Calibri"/>
              </a:rPr>
              <a:t> </a:t>
            </a:r>
            <a:r>
              <a:rPr sz="1580" spc="-14" dirty="0">
                <a:latin typeface="Calibri"/>
                <a:cs typeface="Calibri"/>
              </a:rPr>
              <a:t>Algoritması</a:t>
            </a:r>
            <a:endParaRPr sz="158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1" y="364157"/>
            <a:ext cx="10896600" cy="631286"/>
          </a:xfrm>
          <a:prstGeom prst="rect">
            <a:avLst/>
          </a:prstGeom>
        </p:spPr>
        <p:txBody>
          <a:bodyPr vert="horz" wrap="square" lIns="0" tIns="143597" rIns="0" bIns="0" rtlCol="0">
            <a:spAutoFit/>
          </a:bodyPr>
          <a:lstStyle/>
          <a:p>
            <a:pPr marL="17446">
              <a:spcBef>
                <a:spcPts val="157"/>
              </a:spcBef>
            </a:pPr>
            <a:r>
              <a:rPr sz="3160" dirty="0"/>
              <a:t>Sınıflandırmalar</a:t>
            </a:r>
            <a:r>
              <a:rPr sz="3160" spc="-14" dirty="0"/>
              <a:t> </a:t>
            </a:r>
            <a:r>
              <a:rPr sz="3160" dirty="0"/>
              <a:t>Algoritmaları</a:t>
            </a:r>
            <a:r>
              <a:rPr sz="3160" spc="-14" dirty="0"/>
              <a:t> </a:t>
            </a:r>
            <a:r>
              <a:rPr sz="3160" dirty="0"/>
              <a:t>için</a:t>
            </a:r>
            <a:r>
              <a:rPr sz="3160" spc="21" dirty="0"/>
              <a:t> </a:t>
            </a:r>
            <a:r>
              <a:rPr sz="3160" dirty="0"/>
              <a:t>Performans</a:t>
            </a:r>
            <a:r>
              <a:rPr sz="3160" spc="-82" dirty="0"/>
              <a:t> </a:t>
            </a:r>
            <a:r>
              <a:rPr sz="3160" dirty="0"/>
              <a:t>Ölçüm</a:t>
            </a:r>
            <a:r>
              <a:rPr sz="3160" spc="-34" dirty="0"/>
              <a:t> </a:t>
            </a:r>
            <a:r>
              <a:rPr sz="3160" spc="-14" dirty="0"/>
              <a:t>Kriterleri</a:t>
            </a:r>
            <a:endParaRPr sz="3160" dirty="0"/>
          </a:p>
        </p:txBody>
      </p:sp>
      <p:sp>
        <p:nvSpPr>
          <p:cNvPr id="3" name="object 3"/>
          <p:cNvSpPr txBox="1"/>
          <p:nvPr/>
        </p:nvSpPr>
        <p:spPr>
          <a:xfrm>
            <a:off x="4147756" y="3839466"/>
            <a:ext cx="598412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eğrisi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7627" y="3839466"/>
            <a:ext cx="631562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(ROC: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3843" y="3839466"/>
            <a:ext cx="936003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Receiver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700" y="1186333"/>
            <a:ext cx="5559315" cy="5142196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doğru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pozitif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(DP)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oranı,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yanlış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pozitif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(YP)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oranı,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doğru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negatif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(DN)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oranı,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Yanlış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negatif (YN)</a:t>
            </a:r>
            <a:r>
              <a:rPr sz="1992" spc="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oranı,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hassasiyet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(precision),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f-ölçütü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(f-</a:t>
            </a:r>
            <a:r>
              <a:rPr sz="1992" spc="-14" dirty="0">
                <a:latin typeface="Calibri"/>
                <a:cs typeface="Calibri"/>
              </a:rPr>
              <a:t>measure),</a:t>
            </a:r>
            <a:endParaRPr sz="1992">
              <a:latin typeface="Calibri"/>
              <a:cs typeface="Calibri"/>
            </a:endParaRPr>
          </a:p>
          <a:p>
            <a:pPr marL="274774" marR="2583751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  <a:tab pos="866193" algn="l"/>
                <a:tab pos="1600670" algn="l"/>
              </a:tabLst>
            </a:pPr>
            <a:r>
              <a:rPr sz="1992" spc="-14" dirty="0">
                <a:latin typeface="Calibri"/>
                <a:cs typeface="Calibri"/>
              </a:rPr>
              <a:t>alıcı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işlem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karakteristiği 	</a:t>
            </a:r>
            <a:r>
              <a:rPr sz="1992" dirty="0">
                <a:latin typeface="Calibri"/>
                <a:cs typeface="Calibri"/>
              </a:rPr>
              <a:t>Operating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Characteristic),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kappa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(κ)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istatistiği,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198"/>
              </a:lnSpc>
              <a:spcBef>
                <a:spcPts val="1188"/>
              </a:spcBef>
              <a:buFont typeface="Arial MT"/>
              <a:buChar char="•"/>
              <a:tabLst>
                <a:tab pos="276519" algn="l"/>
                <a:tab pos="1408764" algn="l"/>
                <a:tab pos="2327295" algn="l"/>
                <a:tab pos="2978903" algn="l"/>
                <a:tab pos="3811949" algn="l"/>
                <a:tab pos="4609231" algn="l"/>
              </a:tabLst>
            </a:pPr>
            <a:r>
              <a:rPr sz="1992" spc="-14" dirty="0">
                <a:latin typeface="Calibri"/>
                <a:cs typeface="Calibri"/>
              </a:rPr>
              <a:t>ortalama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mutlak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hata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(MAE: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Mean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Absolute 	Error),</a:t>
            </a:r>
            <a:endParaRPr sz="1992">
              <a:latin typeface="Calibri"/>
              <a:cs typeface="Calibri"/>
            </a:endParaRPr>
          </a:p>
          <a:p>
            <a:pPr marL="274774" marR="8723" indent="-258201">
              <a:lnSpc>
                <a:spcPts val="2212"/>
              </a:lnSpc>
              <a:spcBef>
                <a:spcPts val="113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kök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ortalama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hata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(RMSE: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Root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Mean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Square 	Error),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24209" y="1272709"/>
            <a:ext cx="5560188" cy="2317829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6978" indent="-258201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Matthews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korelasyon</a:t>
            </a:r>
            <a:r>
              <a:rPr sz="1992" spc="5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katsayısı</a:t>
            </a:r>
            <a:r>
              <a:rPr sz="1992" spc="52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(MCC:</a:t>
            </a:r>
            <a:r>
              <a:rPr sz="1992" spc="52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Matthews 	</a:t>
            </a:r>
            <a:r>
              <a:rPr sz="1992" dirty="0">
                <a:latin typeface="Calibri"/>
                <a:cs typeface="Calibri"/>
              </a:rPr>
              <a:t>Correlation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Coefficient)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sıralanır.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893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Doğru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Pozitif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Oranı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(Duyarlılık)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Yanlış</a:t>
            </a:r>
            <a:r>
              <a:rPr sz="1992" spc="-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Pozitif</a:t>
            </a:r>
            <a:r>
              <a:rPr sz="1992" spc="-27" dirty="0">
                <a:latin typeface="Calibri"/>
                <a:cs typeface="Calibri"/>
              </a:rPr>
              <a:t> Oranı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5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Precision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(Hassasiyet)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41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F-</a:t>
            </a:r>
            <a:r>
              <a:rPr sz="1992" spc="-14" dirty="0">
                <a:latin typeface="Calibri"/>
                <a:cs typeface="Calibri"/>
              </a:rPr>
              <a:t>Ölçütü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4209" y="3672017"/>
            <a:ext cx="4492465" cy="1758109"/>
          </a:xfrm>
          <a:prstGeom prst="rect">
            <a:avLst/>
          </a:prstGeom>
        </p:spPr>
        <p:txBody>
          <a:bodyPr vert="horz" wrap="square" lIns="0" tIns="53212" rIns="0" bIns="0" rtlCol="0">
            <a:spAutoFit/>
          </a:bodyPr>
          <a:lstStyle/>
          <a:p>
            <a:pPr marL="274774" marR="6978" indent="-258201">
              <a:lnSpc>
                <a:spcPts val="2198"/>
              </a:lnSpc>
              <a:spcBef>
                <a:spcPts val="41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Alıcı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İşlem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Karakteristiği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Eğrisi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spc="-27" dirty="0">
                <a:latin typeface="Calibri"/>
                <a:cs typeface="Calibri"/>
              </a:rPr>
              <a:t>(ROC: 	</a:t>
            </a:r>
            <a:r>
              <a:rPr sz="1992" dirty="0">
                <a:latin typeface="Calibri"/>
                <a:cs typeface="Calibri"/>
              </a:rPr>
              <a:t>Operating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Characteristic)</a:t>
            </a:r>
            <a:endParaRPr sz="1992">
              <a:latin typeface="Calibri"/>
              <a:cs typeface="Calibri"/>
            </a:endParaRPr>
          </a:p>
          <a:p>
            <a:pPr marL="275647" indent="-258201">
              <a:spcBef>
                <a:spcPts val="914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Kappa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(κ)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İstatistiği</a:t>
            </a:r>
            <a:endParaRPr sz="1992">
              <a:latin typeface="Calibri"/>
              <a:cs typeface="Calibri"/>
            </a:endParaRPr>
          </a:p>
          <a:p>
            <a:pPr marL="274774" marR="43615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  <a:tab pos="2348230" algn="l"/>
              </a:tabLst>
            </a:pPr>
            <a:r>
              <a:rPr sz="1992" dirty="0">
                <a:latin typeface="Calibri"/>
                <a:cs typeface="Calibri"/>
              </a:rPr>
              <a:t>Ortalama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Mutlak</a:t>
            </a:r>
            <a:r>
              <a:rPr sz="1992" dirty="0">
                <a:latin typeface="Calibri"/>
                <a:cs typeface="Calibri"/>
              </a:rPr>
              <a:t>	Hata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(MAE: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spc="-27" dirty="0">
                <a:latin typeface="Calibri"/>
                <a:cs typeface="Calibri"/>
              </a:rPr>
              <a:t>Mean 	</a:t>
            </a:r>
            <a:r>
              <a:rPr sz="1992" spc="-14" dirty="0">
                <a:latin typeface="Calibri"/>
                <a:cs typeface="Calibri"/>
              </a:rPr>
              <a:t>Error)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47756" y="3672017"/>
            <a:ext cx="936003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Receiver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16603" y="4798277"/>
            <a:ext cx="966534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</a:pPr>
            <a:r>
              <a:rPr sz="1992" spc="-14" dirty="0">
                <a:latin typeface="Calibri"/>
                <a:cs typeface="Calibri"/>
              </a:rPr>
              <a:t>Absolute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4209" y="5501793"/>
            <a:ext cx="5560188" cy="1322428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7851" indent="-258201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  <a:tab pos="837408" algn="l"/>
                <a:tab pos="2000183" algn="l"/>
                <a:tab pos="2651790" algn="l"/>
                <a:tab pos="3319100" algn="l"/>
                <a:tab pos="4253332" algn="l"/>
                <a:tab pos="4928492" algn="l"/>
              </a:tabLst>
            </a:pPr>
            <a:r>
              <a:rPr sz="1992" spc="-34" dirty="0">
                <a:latin typeface="Calibri"/>
                <a:cs typeface="Calibri"/>
              </a:rPr>
              <a:t>Kök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Ortalama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Kare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Hata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(RMSE: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Root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27" dirty="0">
                <a:latin typeface="Calibri"/>
                <a:cs typeface="Calibri"/>
              </a:rPr>
              <a:t>Mean 	</a:t>
            </a:r>
            <a:r>
              <a:rPr sz="1992" dirty="0">
                <a:latin typeface="Calibri"/>
                <a:cs typeface="Calibri"/>
              </a:rPr>
              <a:t>Square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Error)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Matthews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Korelasyon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Katsayısı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(MCC: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Matthews 	</a:t>
            </a:r>
            <a:r>
              <a:rPr sz="1992" dirty="0">
                <a:latin typeface="Calibri"/>
                <a:cs typeface="Calibri"/>
              </a:rPr>
              <a:t>Correlation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Coefficient)</a:t>
            </a:r>
            <a:endParaRPr sz="199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199" y="364158"/>
            <a:ext cx="1159200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41" dirty="0"/>
              <a:t>Yapay</a:t>
            </a:r>
            <a:r>
              <a:rPr sz="4533" spc="-213" dirty="0"/>
              <a:t> </a:t>
            </a:r>
            <a:r>
              <a:rPr sz="4533" spc="-27" dirty="0"/>
              <a:t>Zeka</a:t>
            </a:r>
            <a:endParaRPr sz="453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199" y="2010176"/>
            <a:ext cx="12154084" cy="43057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1" y="364158"/>
            <a:ext cx="1082040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Deep</a:t>
            </a:r>
            <a:r>
              <a:rPr sz="4533" spc="-82" dirty="0"/>
              <a:t> </a:t>
            </a:r>
            <a:r>
              <a:rPr sz="4533" dirty="0"/>
              <a:t>learning</a:t>
            </a:r>
            <a:r>
              <a:rPr sz="4533" spc="-110" dirty="0"/>
              <a:t> </a:t>
            </a:r>
            <a:r>
              <a:rPr sz="4533" dirty="0"/>
              <a:t>(Derin</a:t>
            </a:r>
            <a:r>
              <a:rPr sz="4533" spc="-124" dirty="0"/>
              <a:t> </a:t>
            </a:r>
            <a:r>
              <a:rPr sz="4533" spc="-14" dirty="0"/>
              <a:t>Öğrenme)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0" y="1297808"/>
            <a:ext cx="5790482" cy="3587429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274774" marR="6978" indent="-258201" algn="just">
              <a:lnSpc>
                <a:spcPct val="92100"/>
              </a:lnSpc>
              <a:spcBef>
                <a:spcPts val="37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Derin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modeli,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verinin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yapısına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göre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hangi 	</a:t>
            </a:r>
            <a:r>
              <a:rPr sz="1992" b="1" dirty="0">
                <a:latin typeface="Calibri"/>
                <a:cs typeface="Calibri"/>
              </a:rPr>
              <a:t>parametrelere</a:t>
            </a:r>
            <a:r>
              <a:rPr sz="1992" b="1" spc="62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ne</a:t>
            </a:r>
            <a:r>
              <a:rPr sz="1992" b="1" spc="63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ağırlık</a:t>
            </a:r>
            <a:r>
              <a:rPr sz="1992" b="1" spc="64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verileceğini</a:t>
            </a:r>
            <a:r>
              <a:rPr sz="1992" b="1" spc="625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kendisi 	keşfetmektedir.</a:t>
            </a:r>
            <a:endParaRPr sz="1992">
              <a:latin typeface="Calibri"/>
              <a:cs typeface="Calibri"/>
            </a:endParaRPr>
          </a:p>
          <a:p>
            <a:pPr marL="274774" marR="8723" indent="-258201" algn="just">
              <a:lnSpc>
                <a:spcPct val="92200"/>
              </a:lnSpc>
              <a:spcBef>
                <a:spcPts val="114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Derin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yöntemi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beyninin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ve 	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467" dirty="0">
                <a:latin typeface="Calibri"/>
                <a:cs typeface="Calibri"/>
              </a:rPr>
              <a:t>    </a:t>
            </a:r>
            <a:r>
              <a:rPr sz="1992" dirty="0">
                <a:latin typeface="Calibri"/>
                <a:cs typeface="Calibri"/>
              </a:rPr>
              <a:t>verme</a:t>
            </a:r>
            <a:r>
              <a:rPr sz="1992" spc="474" dirty="0">
                <a:latin typeface="Calibri"/>
                <a:cs typeface="Calibri"/>
              </a:rPr>
              <a:t>    </a:t>
            </a:r>
            <a:r>
              <a:rPr sz="1992" dirty="0">
                <a:latin typeface="Calibri"/>
                <a:cs typeface="Calibri"/>
              </a:rPr>
              <a:t>yöntemlerinden</a:t>
            </a:r>
            <a:r>
              <a:rPr sz="1992" spc="474" dirty="0">
                <a:latin typeface="Calibri"/>
                <a:cs typeface="Calibri"/>
              </a:rPr>
              <a:t>    </a:t>
            </a:r>
            <a:r>
              <a:rPr sz="1992" spc="-14" dirty="0">
                <a:latin typeface="Calibri"/>
                <a:cs typeface="Calibri"/>
              </a:rPr>
              <a:t>esinlenerek 	</a:t>
            </a:r>
            <a:r>
              <a:rPr sz="1992" dirty="0">
                <a:latin typeface="Calibri"/>
                <a:cs typeface="Calibri"/>
              </a:rPr>
              <a:t>geliştiriliyor,</a:t>
            </a:r>
            <a:r>
              <a:rPr sz="1992" spc="48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yani</a:t>
            </a:r>
            <a:r>
              <a:rPr sz="1992" spc="50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nöronların</a:t>
            </a:r>
            <a:r>
              <a:rPr sz="1992" b="1" spc="48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hareketleri</a:t>
            </a:r>
            <a:r>
              <a:rPr sz="1992" b="1" spc="481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taklit 	ediliyor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Bu</a:t>
            </a:r>
            <a:r>
              <a:rPr sz="1992" spc="37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39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«Yapay</a:t>
            </a:r>
            <a:r>
              <a:rPr sz="1992" b="1" spc="39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Sinir</a:t>
            </a:r>
            <a:r>
              <a:rPr sz="1992" b="1" spc="37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Ağları»</a:t>
            </a:r>
            <a:r>
              <a:rPr sz="1992" b="1" spc="398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(Artificial</a:t>
            </a:r>
            <a:r>
              <a:rPr sz="1992" b="1" spc="385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Neural 	</a:t>
            </a:r>
            <a:r>
              <a:rPr sz="1992" b="1" dirty="0">
                <a:latin typeface="Calibri"/>
                <a:cs typeface="Calibri"/>
              </a:rPr>
              <a:t>Networks)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sayesinde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oluyor.</a:t>
            </a:r>
            <a:endParaRPr sz="1992">
              <a:latin typeface="Calibri"/>
              <a:cs typeface="Calibri"/>
            </a:endParaRPr>
          </a:p>
          <a:p>
            <a:pPr marL="274774" marR="11340" indent="-258201" algn="just">
              <a:lnSpc>
                <a:spcPts val="2212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Derin</a:t>
            </a:r>
            <a:r>
              <a:rPr sz="1992" spc="46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4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(deep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learning)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47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öğrenmesi 	</a:t>
            </a:r>
            <a:r>
              <a:rPr sz="1992" dirty="0">
                <a:latin typeface="Calibri"/>
                <a:cs typeface="Calibri"/>
              </a:rPr>
              <a:t>için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kullanılan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farklı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yöntemlerden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biridir.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061" y="2072119"/>
            <a:ext cx="5259801" cy="41653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68" y="2123410"/>
            <a:ext cx="3605136" cy="35204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800" y="364158"/>
            <a:ext cx="11788432" cy="660493"/>
          </a:xfrm>
          <a:prstGeom prst="rect">
            <a:avLst/>
          </a:prstGeom>
        </p:spPr>
        <p:txBody>
          <a:bodyPr vert="horz" wrap="square" lIns="0" tIns="99369" rIns="0" bIns="0" rtlCol="0">
            <a:spAutoFit/>
          </a:bodyPr>
          <a:lstStyle/>
          <a:p>
            <a:pPr marL="17446">
              <a:spcBef>
                <a:spcPts val="124"/>
              </a:spcBef>
            </a:pPr>
            <a:r>
              <a:rPr spc="-14" dirty="0"/>
              <a:t>Kuantum</a:t>
            </a:r>
            <a:r>
              <a:rPr spc="-144" dirty="0"/>
              <a:t> </a:t>
            </a:r>
            <a:r>
              <a:rPr dirty="0"/>
              <a:t>Makine</a:t>
            </a:r>
            <a:r>
              <a:rPr spc="-117" dirty="0"/>
              <a:t> </a:t>
            </a:r>
            <a:r>
              <a:rPr spc="-14" dirty="0"/>
              <a:t>Öğrenmesi</a:t>
            </a:r>
            <a:r>
              <a:rPr spc="-144" dirty="0"/>
              <a:t> </a:t>
            </a:r>
            <a:r>
              <a:rPr spc="-14" dirty="0"/>
              <a:t>(Quantum</a:t>
            </a:r>
            <a:r>
              <a:rPr spc="-144" dirty="0"/>
              <a:t> </a:t>
            </a:r>
            <a:r>
              <a:rPr dirty="0"/>
              <a:t>Machine</a:t>
            </a:r>
            <a:r>
              <a:rPr spc="-110" dirty="0"/>
              <a:t> </a:t>
            </a:r>
            <a:r>
              <a:rPr spc="-14" dirty="0"/>
              <a:t>Learning)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16935" y="1297807"/>
            <a:ext cx="8765976" cy="1322428"/>
          </a:xfrm>
          <a:prstGeom prst="rect">
            <a:avLst/>
          </a:prstGeom>
        </p:spPr>
        <p:txBody>
          <a:bodyPr vert="horz" wrap="square" lIns="0" tIns="52339" rIns="0" bIns="0" rtlCol="0">
            <a:spAutoFit/>
          </a:bodyPr>
          <a:lstStyle/>
          <a:p>
            <a:pPr marL="274774" marR="7851" indent="-258201">
              <a:lnSpc>
                <a:spcPts val="2212"/>
              </a:lnSpc>
              <a:spcBef>
                <a:spcPts val="412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Son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yıllarda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analizi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uygulamaları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akıllı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makineler</a:t>
            </a:r>
            <a:r>
              <a:rPr sz="1992" spc="27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ilgili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araştırmalar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güçlü 	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şekilde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yeniden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ortaya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çıkmıştır.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  <a:tab pos="728370" algn="l"/>
                <a:tab pos="1899868" algn="l"/>
                <a:tab pos="3275485" algn="l"/>
                <a:tab pos="3859053" algn="l"/>
                <a:tab pos="4124232" algn="l"/>
                <a:tab pos="5328878" algn="l"/>
                <a:tab pos="6775150" algn="l"/>
                <a:tab pos="7206066" algn="l"/>
                <a:tab pos="7807953" algn="l"/>
              </a:tabLst>
            </a:pPr>
            <a:r>
              <a:rPr sz="1992" dirty="0">
                <a:latin typeface="Calibri"/>
                <a:cs typeface="Calibri"/>
              </a:rPr>
              <a:t>Bu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güçlenen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ilgi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kısmen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klasik</a:t>
            </a:r>
            <a:r>
              <a:rPr sz="1992" spc="1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yöntemlerindeki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gelişmeler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kısmen 	</a:t>
            </a:r>
            <a:r>
              <a:rPr sz="1992" spc="-34" dirty="0">
                <a:latin typeface="Calibri"/>
                <a:cs typeface="Calibri"/>
              </a:rPr>
              <a:t>de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Kuantum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Hesaplama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34" dirty="0">
                <a:latin typeface="Calibri"/>
                <a:cs typeface="Calibri"/>
              </a:rPr>
              <a:t>(QC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69" dirty="0">
                <a:latin typeface="Calibri"/>
                <a:cs typeface="Calibri"/>
              </a:rPr>
              <a:t>-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Quantum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b="1" spc="-14" dirty="0">
                <a:latin typeface="Calibri"/>
                <a:cs typeface="Calibri"/>
              </a:rPr>
              <a:t>Computing)</a:t>
            </a:r>
            <a:r>
              <a:rPr sz="1992" b="1" dirty="0">
                <a:latin typeface="Calibri"/>
                <a:cs typeface="Calibri"/>
              </a:rPr>
              <a:t>	</a:t>
            </a:r>
            <a:r>
              <a:rPr sz="1992" spc="-34" dirty="0">
                <a:latin typeface="Calibri"/>
                <a:cs typeface="Calibri"/>
              </a:rPr>
              <a:t>ve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ilgili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kuantum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6539" y="2560334"/>
            <a:ext cx="8505152" cy="330342"/>
          </a:xfrm>
          <a:prstGeom prst="rect">
            <a:avLst/>
          </a:prstGeom>
        </p:spPr>
        <p:txBody>
          <a:bodyPr vert="horz" wrap="square" lIns="0" tIns="23553" rIns="0" bIns="0" rtlCol="0">
            <a:spAutoFit/>
          </a:bodyPr>
          <a:lstStyle/>
          <a:p>
            <a:pPr marL="17446">
              <a:spcBef>
                <a:spcPts val="185"/>
              </a:spcBef>
              <a:tabLst>
                <a:tab pos="1605903" algn="l"/>
                <a:tab pos="3026007" algn="l"/>
                <a:tab pos="4191399" algn="l"/>
                <a:tab pos="5520784" algn="l"/>
                <a:tab pos="6805681" algn="l"/>
              </a:tabLst>
            </a:pPr>
            <a:r>
              <a:rPr sz="1992" spc="-14" dirty="0">
                <a:latin typeface="Calibri"/>
                <a:cs typeface="Calibri"/>
              </a:rPr>
              <a:t>teknolojileri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tarafından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sunulan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muazzam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paralellik</a:t>
            </a:r>
            <a:r>
              <a:rPr sz="1992" dirty="0">
                <a:latin typeface="Calibri"/>
                <a:cs typeface="Calibri"/>
              </a:rPr>
              <a:t>	</a:t>
            </a:r>
            <a:r>
              <a:rPr sz="1992" spc="-14" dirty="0">
                <a:latin typeface="Calibri"/>
                <a:cs typeface="Calibri"/>
              </a:rPr>
              <a:t>potansiyelinden</a:t>
            </a:r>
            <a:endParaRPr sz="19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6935" y="2729507"/>
            <a:ext cx="8768593" cy="3417813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6519">
              <a:spcBef>
                <a:spcPts val="1065"/>
              </a:spcBef>
            </a:pPr>
            <a:r>
              <a:rPr sz="1992" spc="-14" dirty="0">
                <a:latin typeface="Calibri"/>
                <a:cs typeface="Calibri"/>
              </a:rPr>
              <a:t>kaynaklanmaktadır.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Hesaplama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yöntemlerindeki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gelişmeler,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Öğrenmenin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(ML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–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Machine 	</a:t>
            </a:r>
            <a:r>
              <a:rPr sz="1992" dirty="0">
                <a:latin typeface="Calibri"/>
                <a:cs typeface="Calibri"/>
              </a:rPr>
              <a:t>Learning),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güdümlü</a:t>
            </a:r>
            <a:r>
              <a:rPr sz="1992" spc="41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kuantum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destekli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hesaplama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yöntemleri, 	</a:t>
            </a:r>
            <a:r>
              <a:rPr sz="1992" dirty="0">
                <a:latin typeface="Calibri"/>
                <a:cs typeface="Calibri"/>
              </a:rPr>
              <a:t>hizmet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odaklı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tamamen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akıllı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iletişim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ağının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isteklerini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gerçekleştirmede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güçlü 	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potansiyele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sahiptir.</a:t>
            </a:r>
            <a:endParaRPr sz="1992">
              <a:latin typeface="Calibri"/>
              <a:cs typeface="Calibri"/>
            </a:endParaRPr>
          </a:p>
          <a:p>
            <a:pPr marL="274774" marR="11340" indent="-258201" algn="just">
              <a:lnSpc>
                <a:spcPts val="2198"/>
              </a:lnSpc>
              <a:spcBef>
                <a:spcPts val="1188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Ortaya</a:t>
            </a:r>
            <a:r>
              <a:rPr sz="1992" spc="15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çıkan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insan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arası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bağlantıyı</a:t>
            </a:r>
            <a:r>
              <a:rPr sz="1992" spc="16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artırma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paradigmasında,</a:t>
            </a:r>
            <a:r>
              <a:rPr sz="1992" spc="172" dirty="0">
                <a:latin typeface="Calibri"/>
                <a:cs typeface="Calibri"/>
              </a:rPr>
              <a:t>  </a:t>
            </a:r>
            <a:r>
              <a:rPr sz="1992" spc="-34" dirty="0">
                <a:latin typeface="Calibri"/>
                <a:cs typeface="Calibri"/>
              </a:rPr>
              <a:t>ağ 	</a:t>
            </a:r>
            <a:r>
              <a:rPr sz="1992" dirty="0">
                <a:latin typeface="Calibri"/>
                <a:cs typeface="Calibri"/>
              </a:rPr>
              <a:t>düğümü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sayısı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trafiğinde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önemli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artış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beklenmektedir.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100"/>
              </a:lnSpc>
              <a:spcBef>
                <a:spcPts val="109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16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Öğrenmesi</a:t>
            </a:r>
            <a:r>
              <a:rPr sz="1992" b="1" spc="18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(ML)</a:t>
            </a:r>
            <a:r>
              <a:rPr sz="1992" b="1" spc="17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19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Quantum</a:t>
            </a:r>
            <a:r>
              <a:rPr sz="1992" b="1" spc="17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Hesaplama</a:t>
            </a:r>
            <a:r>
              <a:rPr sz="1992" b="1" spc="17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(QC)</a:t>
            </a:r>
            <a:r>
              <a:rPr sz="1992" b="1" spc="18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yöntemleri</a:t>
            </a:r>
            <a:r>
              <a:rPr sz="1992" spc="179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hacimli 	</a:t>
            </a:r>
            <a:r>
              <a:rPr sz="1992" dirty="0">
                <a:latin typeface="Calibri"/>
                <a:cs typeface="Calibri"/>
              </a:rPr>
              <a:t>verilerin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verimli</a:t>
            </a:r>
            <a:r>
              <a:rPr sz="1992" spc="58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1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şekilde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işlenmesine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yönelik</a:t>
            </a:r>
            <a:r>
              <a:rPr sz="1992" spc="5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olarak,</a:t>
            </a:r>
            <a:r>
              <a:rPr sz="1992" spc="6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Quantum</a:t>
            </a:r>
            <a:r>
              <a:rPr sz="1992" b="1" spc="60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ML</a:t>
            </a:r>
            <a:r>
              <a:rPr sz="1992" b="1" spc="59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(QML) 	</a:t>
            </a:r>
            <a:r>
              <a:rPr sz="1992" dirty="0">
                <a:latin typeface="Calibri"/>
                <a:cs typeface="Calibri"/>
              </a:rPr>
              <a:t>teknolojilerini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sağlayan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çerçeve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sunacaktır.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62D17E-EC37-2AC5-BD31-2904BAAC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2038350"/>
            <a:ext cx="12744450" cy="369570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A4F5858-B74A-719C-095B-7FA9B6001E2C}"/>
              </a:ext>
            </a:extLst>
          </p:cNvPr>
          <p:cNvSpPr txBox="1">
            <a:spLocks/>
          </p:cNvSpPr>
          <p:nvPr/>
        </p:nvSpPr>
        <p:spPr>
          <a:xfrm>
            <a:off x="4794250" y="6172200"/>
            <a:ext cx="4229100" cy="469671"/>
          </a:xfrm>
          <a:prstGeom prst="rect">
            <a:avLst/>
          </a:prstGeom>
        </p:spPr>
        <p:txBody>
          <a:bodyPr vert="horz" wrap="square" lIns="0" tIns="99369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7446" algn="ctr">
              <a:spcBef>
                <a:spcPts val="124"/>
              </a:spcBef>
            </a:pPr>
            <a:r>
              <a:rPr lang="tr-TR" sz="2400" b="1" spc="-14" dirty="0">
                <a:solidFill>
                  <a:srgbClr val="BD0301"/>
                </a:solidFill>
              </a:rPr>
              <a:t>sevdanur.genc@balikesir.edu.tr</a:t>
            </a:r>
            <a:endParaRPr lang="en-US" sz="2400" b="1" spc="-14" dirty="0">
              <a:solidFill>
                <a:srgbClr val="BD030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111" y="364158"/>
            <a:ext cx="11640489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41" dirty="0"/>
              <a:t>Yapay</a:t>
            </a:r>
            <a:r>
              <a:rPr sz="4533" spc="-165" dirty="0"/>
              <a:t> </a:t>
            </a:r>
            <a:r>
              <a:rPr sz="4533" dirty="0"/>
              <a:t>Zeka,</a:t>
            </a:r>
            <a:r>
              <a:rPr sz="4533" spc="-179" dirty="0"/>
              <a:t> </a:t>
            </a:r>
            <a:r>
              <a:rPr sz="4533" dirty="0"/>
              <a:t>Makine</a:t>
            </a:r>
            <a:r>
              <a:rPr sz="4533" spc="-165" dirty="0"/>
              <a:t> </a:t>
            </a:r>
            <a:r>
              <a:rPr sz="4533" dirty="0"/>
              <a:t>Öğrenmesi,</a:t>
            </a:r>
            <a:r>
              <a:rPr sz="4533" spc="-179" dirty="0"/>
              <a:t> </a:t>
            </a:r>
            <a:r>
              <a:rPr sz="4533" dirty="0"/>
              <a:t>Derin</a:t>
            </a:r>
            <a:r>
              <a:rPr sz="4533" spc="-137" dirty="0"/>
              <a:t> </a:t>
            </a:r>
            <a:r>
              <a:rPr sz="4533" spc="-14" dirty="0"/>
              <a:t>Öğrenme</a:t>
            </a:r>
            <a:endParaRPr sz="453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112" y="2551780"/>
            <a:ext cx="12066191" cy="38514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799" y="381000"/>
            <a:ext cx="1135380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41" dirty="0"/>
              <a:t>Yapay</a:t>
            </a:r>
            <a:r>
              <a:rPr sz="4533" spc="-165" dirty="0"/>
              <a:t> </a:t>
            </a:r>
            <a:r>
              <a:rPr sz="4533" dirty="0"/>
              <a:t>Zeka,</a:t>
            </a:r>
            <a:r>
              <a:rPr sz="4533" spc="-179" dirty="0"/>
              <a:t> </a:t>
            </a:r>
            <a:r>
              <a:rPr sz="4533" dirty="0"/>
              <a:t>Makine</a:t>
            </a:r>
            <a:r>
              <a:rPr sz="4533" spc="-165" dirty="0"/>
              <a:t> </a:t>
            </a:r>
            <a:r>
              <a:rPr sz="4533" dirty="0"/>
              <a:t>Öğrenmesi,</a:t>
            </a:r>
            <a:r>
              <a:rPr sz="4533" spc="-179" dirty="0"/>
              <a:t> </a:t>
            </a:r>
            <a:r>
              <a:rPr sz="4533" dirty="0"/>
              <a:t>Derin</a:t>
            </a:r>
            <a:r>
              <a:rPr sz="4533" spc="-137" dirty="0"/>
              <a:t> </a:t>
            </a:r>
            <a:r>
              <a:rPr sz="4533" spc="-14" dirty="0"/>
              <a:t>Öğrenme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272709"/>
            <a:ext cx="11748449" cy="5493467"/>
          </a:xfrm>
          <a:prstGeom prst="rect">
            <a:avLst/>
          </a:prstGeom>
        </p:spPr>
        <p:txBody>
          <a:bodyPr vert="horz" wrap="square" lIns="0" tIns="77637" rIns="0" bIns="0" rtlCol="0">
            <a:spAutoFit/>
          </a:bodyPr>
          <a:lstStyle/>
          <a:p>
            <a:pPr marL="274774" marR="9595" indent="-258201" algn="just">
              <a:lnSpc>
                <a:spcPts val="1964"/>
              </a:lnSpc>
              <a:spcBef>
                <a:spcPts val="611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Yapay</a:t>
            </a:r>
            <a:r>
              <a:rPr sz="1992" b="1" spc="44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zekâ</a:t>
            </a:r>
            <a:r>
              <a:rPr sz="1992" dirty="0">
                <a:latin typeface="Calibri"/>
                <a:cs typeface="Calibri"/>
              </a:rPr>
              <a:t>,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ister</a:t>
            </a:r>
            <a:r>
              <a:rPr sz="1992" spc="41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kullansın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ister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kullanmasın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herhangi</a:t>
            </a:r>
            <a:r>
              <a:rPr sz="1992" b="1" spc="42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45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tahmin</a:t>
            </a:r>
            <a:r>
              <a:rPr sz="1992" b="1" spc="44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veya</a:t>
            </a:r>
            <a:r>
              <a:rPr sz="1992" b="1" spc="45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karar</a:t>
            </a:r>
            <a:r>
              <a:rPr sz="1992" b="1" spc="42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işlemini 	</a:t>
            </a:r>
            <a:r>
              <a:rPr sz="1992" b="1" dirty="0">
                <a:latin typeface="Calibri"/>
                <a:cs typeface="Calibri"/>
              </a:rPr>
              <a:t>gerçekleştiren</a:t>
            </a:r>
            <a:r>
              <a:rPr sz="1992" b="1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teknolojilerin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adıdır.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Genel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kanaatin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aksine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3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zekâ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4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31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veya</a:t>
            </a:r>
            <a:r>
              <a:rPr sz="1992" spc="32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derin 	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olmaksızın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çalışan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olabilir.</a:t>
            </a:r>
            <a:endParaRPr sz="1992" dirty="0">
              <a:latin typeface="Calibri"/>
              <a:cs typeface="Calibri"/>
            </a:endParaRPr>
          </a:p>
          <a:p>
            <a:pPr marL="274774" marR="9595" indent="-258201" algn="just">
              <a:lnSpc>
                <a:spcPts val="1964"/>
              </a:lnSpc>
              <a:spcBef>
                <a:spcPts val="1106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34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ortaya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çıkana</a:t>
            </a:r>
            <a:r>
              <a:rPr sz="1992" spc="33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kadar</a:t>
            </a:r>
            <a:r>
              <a:rPr sz="1992" spc="34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yapay</a:t>
            </a:r>
            <a:r>
              <a:rPr sz="1992" b="1" spc="34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zekâ</a:t>
            </a:r>
            <a:r>
              <a:rPr sz="1992" b="1" spc="34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çalışmaları</a:t>
            </a:r>
            <a:r>
              <a:rPr sz="1992" b="1" spc="343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“hard-coded”</a:t>
            </a:r>
            <a:r>
              <a:rPr sz="1992" b="1" spc="33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olarak 	</a:t>
            </a:r>
            <a:r>
              <a:rPr sz="1992" dirty="0">
                <a:latin typeface="Calibri"/>
                <a:cs typeface="Calibri"/>
              </a:rPr>
              <a:t>nitelendirilen</a:t>
            </a:r>
            <a:r>
              <a:rPr sz="1992" spc="5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yani</a:t>
            </a:r>
            <a:r>
              <a:rPr sz="1992" spc="59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tüm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mantıksal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matematiksel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işlemlerin</a:t>
            </a:r>
            <a:r>
              <a:rPr sz="1992" b="1" spc="58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yazılımcı</a:t>
            </a:r>
            <a:r>
              <a:rPr sz="1992" b="1" spc="562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tarafından</a:t>
            </a:r>
            <a:r>
              <a:rPr sz="1992" b="1" spc="5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bizzat</a:t>
            </a:r>
            <a:r>
              <a:rPr sz="1992" b="1" spc="58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kodlandığı</a:t>
            </a:r>
            <a:r>
              <a:rPr sz="1992" b="1" spc="584" dirty="0">
                <a:latin typeface="Calibri"/>
                <a:cs typeface="Calibri"/>
              </a:rPr>
              <a:t> </a:t>
            </a:r>
            <a:r>
              <a:rPr sz="1992" b="1" spc="-34" dirty="0">
                <a:latin typeface="Calibri"/>
                <a:cs typeface="Calibri"/>
              </a:rPr>
              <a:t>bir 	</a:t>
            </a:r>
            <a:r>
              <a:rPr sz="1992" b="1" dirty="0">
                <a:latin typeface="Calibri"/>
                <a:cs typeface="Calibri"/>
              </a:rPr>
              <a:t>yapıya</a:t>
            </a:r>
            <a:r>
              <a:rPr sz="1992" b="1" spc="44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dayanmaktaydı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Örneğin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ilk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satranç</a:t>
            </a:r>
            <a:r>
              <a:rPr sz="1992" spc="4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oyuncusu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zekâ</a:t>
            </a:r>
            <a:r>
              <a:rPr sz="1992" spc="48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tamamen</a:t>
            </a:r>
            <a:r>
              <a:rPr sz="1992" spc="46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böyleydi.</a:t>
            </a:r>
            <a:r>
              <a:rPr sz="1992" spc="45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Yapay 	</a:t>
            </a:r>
            <a:r>
              <a:rPr sz="1992" dirty="0">
                <a:latin typeface="Calibri"/>
                <a:cs typeface="Calibri"/>
              </a:rPr>
              <a:t>zekânın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türü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sembolik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zekâ</a:t>
            </a:r>
            <a:r>
              <a:rPr sz="1992" spc="1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adlandırılmaktadır.</a:t>
            </a:r>
            <a:endParaRPr sz="1992" dirty="0">
              <a:latin typeface="Calibri"/>
              <a:cs typeface="Calibri"/>
            </a:endParaRPr>
          </a:p>
          <a:p>
            <a:pPr marL="274774" marR="11340" indent="-258201" algn="just">
              <a:lnSpc>
                <a:spcPts val="1964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Makine</a:t>
            </a:r>
            <a:r>
              <a:rPr sz="1992" b="1" spc="6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öğrenmesi</a:t>
            </a:r>
            <a:r>
              <a:rPr sz="1992" dirty="0">
                <a:latin typeface="Calibri"/>
                <a:cs typeface="Calibri"/>
              </a:rPr>
              <a:t>nde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algoritmalar</a:t>
            </a:r>
            <a:r>
              <a:rPr sz="1992" b="1" spc="12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tamamen</a:t>
            </a:r>
            <a:r>
              <a:rPr sz="1992" b="1" spc="131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veriden</a:t>
            </a:r>
            <a:r>
              <a:rPr sz="1992" b="1" spc="12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öğrenir</a:t>
            </a:r>
            <a:r>
              <a:rPr sz="1992" dirty="0">
                <a:latin typeface="Calibri"/>
                <a:cs typeface="Calibri"/>
              </a:rPr>
              <a:t>.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31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öğrenmesini</a:t>
            </a:r>
            <a:r>
              <a:rPr sz="1992" spc="12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hard-coded</a:t>
            </a:r>
            <a:r>
              <a:rPr sz="1992" spc="137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olarak 	</a:t>
            </a:r>
            <a:r>
              <a:rPr sz="1992" dirty="0">
                <a:latin typeface="Calibri"/>
                <a:cs typeface="Calibri"/>
              </a:rPr>
              <a:t>kodlanmış</a:t>
            </a:r>
            <a:r>
              <a:rPr sz="1992" spc="42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sembolik</a:t>
            </a:r>
            <a:r>
              <a:rPr sz="1992" spc="41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yapay</a:t>
            </a:r>
            <a:r>
              <a:rPr sz="1992" b="1" spc="42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zekâ</a:t>
            </a:r>
            <a:r>
              <a:rPr sz="1992" b="1" spc="41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algoritmalarından</a:t>
            </a:r>
            <a:r>
              <a:rPr sz="1992" b="1" spc="426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ayıran</a:t>
            </a:r>
            <a:r>
              <a:rPr sz="1992" b="1" spc="40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özellik</a:t>
            </a:r>
            <a:r>
              <a:rPr sz="1992" b="1" spc="43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algoritmanın</a:t>
            </a:r>
            <a:r>
              <a:rPr sz="1992" spc="42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tamamen</a:t>
            </a:r>
            <a:r>
              <a:rPr sz="1992" spc="426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veriden 	</a:t>
            </a:r>
            <a:r>
              <a:rPr sz="1992" dirty="0">
                <a:latin typeface="Calibri"/>
                <a:cs typeface="Calibri"/>
              </a:rPr>
              <a:t>öğrenmesidir.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Doğal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akla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algoritmalarının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verilerden</a:t>
            </a:r>
            <a:r>
              <a:rPr sz="1992" spc="3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öğrenmesinin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riskli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tarafları 	gelebilir.</a:t>
            </a:r>
            <a:endParaRPr sz="1992" dirty="0">
              <a:latin typeface="Calibri"/>
              <a:cs typeface="Calibri"/>
            </a:endParaRPr>
          </a:p>
          <a:p>
            <a:pPr marL="274774" marR="6978" indent="-258201" algn="just">
              <a:lnSpc>
                <a:spcPct val="81900"/>
              </a:lnSpc>
              <a:spcBef>
                <a:spcPts val="1126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Derin</a:t>
            </a:r>
            <a:r>
              <a:rPr sz="1992" b="1" spc="302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öğrenme</a:t>
            </a:r>
            <a:r>
              <a:rPr sz="1992" b="1" spc="309" dirty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modeli,</a:t>
            </a:r>
            <a:r>
              <a:rPr sz="1992" spc="30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verinin</a:t>
            </a:r>
            <a:r>
              <a:rPr sz="1992" b="1" spc="309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yapısına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göre</a:t>
            </a:r>
            <a:r>
              <a:rPr sz="1992" b="1" spc="295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hangi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parametrelere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ne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ağırlık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verileceğini</a:t>
            </a:r>
            <a:r>
              <a:rPr sz="1992" b="1" spc="302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kendisi 	</a:t>
            </a:r>
            <a:r>
              <a:rPr sz="1992" b="1" dirty="0">
                <a:latin typeface="Calibri"/>
                <a:cs typeface="Calibri"/>
              </a:rPr>
              <a:t>keşfetmektedir.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Derin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algoritması</a:t>
            </a:r>
            <a:r>
              <a:rPr sz="1992" spc="34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veriye</a:t>
            </a:r>
            <a:r>
              <a:rPr sz="1992" b="1" spc="3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dayalı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</a:t>
            </a:r>
            <a:r>
              <a:rPr sz="1992" b="1" spc="36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gerçekleştirmekle</a:t>
            </a:r>
            <a:r>
              <a:rPr sz="1992" spc="37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birlikte,</a:t>
            </a:r>
            <a:r>
              <a:rPr sz="1992" spc="371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öğrenme 	</a:t>
            </a:r>
            <a:r>
              <a:rPr sz="1992" b="1" dirty="0">
                <a:latin typeface="Calibri"/>
                <a:cs typeface="Calibri"/>
              </a:rPr>
              <a:t>süreci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standart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algoritmalarında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olduğu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gibi</a:t>
            </a:r>
            <a:r>
              <a:rPr sz="1992" spc="12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tek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13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matematiksel</a:t>
            </a:r>
            <a:r>
              <a:rPr sz="1992" spc="15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modele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değil</a:t>
            </a:r>
            <a:r>
              <a:rPr sz="1992" spc="15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sinirsel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spc="-34" dirty="0">
                <a:latin typeface="Calibri"/>
                <a:cs typeface="Calibri"/>
              </a:rPr>
              <a:t>ağ 	</a:t>
            </a:r>
            <a:r>
              <a:rPr sz="1992" b="1" dirty="0">
                <a:latin typeface="Calibri"/>
                <a:cs typeface="Calibri"/>
              </a:rPr>
              <a:t>(neural</a:t>
            </a:r>
            <a:r>
              <a:rPr sz="1992" b="1" spc="234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network)</a:t>
            </a:r>
            <a:r>
              <a:rPr sz="1992" b="1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ifade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edilen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ağ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diyagramlarına</a:t>
            </a:r>
            <a:r>
              <a:rPr sz="1992" spc="24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benzeyen</a:t>
            </a:r>
            <a:r>
              <a:rPr sz="1992" spc="24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yapıda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geliştirilen</a:t>
            </a:r>
            <a:r>
              <a:rPr sz="1992" spc="234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hesaplamalarla 	çalışmaktadır.</a:t>
            </a:r>
            <a:endParaRPr sz="1992" dirty="0">
              <a:latin typeface="Calibri"/>
              <a:cs typeface="Calibri"/>
            </a:endParaRPr>
          </a:p>
          <a:p>
            <a:pPr marL="274774" marR="6978" indent="-258201" algn="just">
              <a:lnSpc>
                <a:spcPts val="1964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Her</a:t>
            </a:r>
            <a:r>
              <a:rPr sz="1992" spc="40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derin</a:t>
            </a:r>
            <a:r>
              <a:rPr sz="1992" spc="40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41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algoritması</a:t>
            </a:r>
            <a:r>
              <a:rPr sz="1992" spc="40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05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41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398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algoritmasıdır</a:t>
            </a:r>
            <a:r>
              <a:rPr sz="1992" spc="43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çünkü</a:t>
            </a:r>
            <a:r>
              <a:rPr sz="1992" spc="412" dirty="0">
                <a:latin typeface="Calibri"/>
                <a:cs typeface="Calibri"/>
              </a:rPr>
              <a:t>  </a:t>
            </a:r>
            <a:r>
              <a:rPr sz="1992" b="1" dirty="0">
                <a:latin typeface="Calibri"/>
                <a:cs typeface="Calibri"/>
              </a:rPr>
              <a:t>verilerden</a:t>
            </a:r>
            <a:r>
              <a:rPr sz="1992" b="1" spc="405" dirty="0">
                <a:latin typeface="Calibri"/>
                <a:cs typeface="Calibri"/>
              </a:rPr>
              <a:t>  </a:t>
            </a:r>
            <a:r>
              <a:rPr sz="1992" b="1" spc="-14" dirty="0">
                <a:latin typeface="Calibri"/>
                <a:cs typeface="Calibri"/>
              </a:rPr>
              <a:t>öğrenme 	</a:t>
            </a:r>
            <a:r>
              <a:rPr sz="1992" dirty="0">
                <a:latin typeface="Calibri"/>
                <a:cs typeface="Calibri"/>
              </a:rPr>
              <a:t>gerçekleştirmektedir.</a:t>
            </a:r>
            <a:r>
              <a:rPr sz="1992" spc="29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Ancak</a:t>
            </a:r>
            <a:r>
              <a:rPr sz="1992" spc="28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her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33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28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algoritması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derin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</a:t>
            </a:r>
            <a:r>
              <a:rPr sz="1992" spc="30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algoritması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değildir;</a:t>
            </a:r>
            <a:r>
              <a:rPr sz="1992" spc="302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nitekim 	</a:t>
            </a:r>
            <a:r>
              <a:rPr sz="1992" dirty="0">
                <a:latin typeface="Calibri"/>
                <a:cs typeface="Calibri"/>
              </a:rPr>
              <a:t>derin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öğrenme,</a:t>
            </a:r>
            <a:r>
              <a:rPr sz="1992" spc="16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makine</a:t>
            </a:r>
            <a:r>
              <a:rPr sz="1992" b="1" spc="11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öğrenmesinin</a:t>
            </a:r>
            <a:r>
              <a:rPr sz="1992" b="1" spc="55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spesifik</a:t>
            </a:r>
            <a:r>
              <a:rPr sz="1992" b="1" spc="14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bir</a:t>
            </a:r>
            <a:r>
              <a:rPr sz="1992" b="1" spc="137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türüdür</a:t>
            </a:r>
            <a:r>
              <a:rPr sz="1992" spc="-14" dirty="0">
                <a:latin typeface="Calibri"/>
                <a:cs typeface="Calibri"/>
              </a:rPr>
              <a:t>.</a:t>
            </a:r>
            <a:endParaRPr sz="19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701" y="364158"/>
            <a:ext cx="11563531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dirty="0"/>
              <a:t>Makine</a:t>
            </a:r>
            <a:r>
              <a:rPr sz="4533" spc="-144" dirty="0"/>
              <a:t> </a:t>
            </a:r>
            <a:r>
              <a:rPr sz="4533" spc="-14" dirty="0"/>
              <a:t>Öğrenmesinin</a:t>
            </a:r>
            <a:r>
              <a:rPr sz="4533" spc="-151" dirty="0"/>
              <a:t> </a:t>
            </a:r>
            <a:r>
              <a:rPr sz="4533" spc="-41" dirty="0"/>
              <a:t>Yapay</a:t>
            </a:r>
            <a:r>
              <a:rPr sz="4533" spc="-137" dirty="0"/>
              <a:t> </a:t>
            </a:r>
            <a:r>
              <a:rPr sz="4533" dirty="0"/>
              <a:t>Zeka</a:t>
            </a:r>
            <a:r>
              <a:rPr sz="4533" spc="-137" dirty="0"/>
              <a:t> </a:t>
            </a:r>
            <a:r>
              <a:rPr sz="4533" dirty="0"/>
              <a:t>ile</a:t>
            </a:r>
            <a:r>
              <a:rPr sz="4533" spc="-137" dirty="0"/>
              <a:t> </a:t>
            </a:r>
            <a:r>
              <a:rPr sz="4533" spc="-14" dirty="0"/>
              <a:t>İlişkisi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4"/>
            <a:ext cx="11748449" cy="4405391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 algn="just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Bilimsel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çaba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olarak,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arayışından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doğdu.</a:t>
            </a:r>
            <a:endParaRPr sz="1992">
              <a:latin typeface="Calibri"/>
              <a:cs typeface="Calibri"/>
            </a:endParaRPr>
          </a:p>
          <a:p>
            <a:pPr marL="274774" marR="6978" indent="-258201" algn="just">
              <a:lnSpc>
                <a:spcPct val="92200"/>
              </a:lnSpc>
              <a:spcBef>
                <a:spcPts val="1125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Akademik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disiplin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AI'nın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ilk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günlerinde,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bazı</a:t>
            </a:r>
            <a:r>
              <a:rPr sz="1992" spc="44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araştırmacılar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makinelerin</a:t>
            </a:r>
            <a:r>
              <a:rPr sz="1992" b="1" spc="44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verilerden</a:t>
            </a:r>
            <a:r>
              <a:rPr sz="1992" b="1" spc="426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öğrenmesini 	</a:t>
            </a:r>
            <a:r>
              <a:rPr sz="1992" dirty="0">
                <a:latin typeface="Calibri"/>
                <a:cs typeface="Calibri"/>
              </a:rPr>
              <a:t>istiyorlardı.</a:t>
            </a:r>
            <a:r>
              <a:rPr sz="1992" spc="39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Soruna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çeşitli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sembolik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yöntemlerle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40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sonra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"sinir</a:t>
            </a:r>
            <a:r>
              <a:rPr sz="1992" spc="42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ağları"</a:t>
            </a:r>
            <a:r>
              <a:rPr sz="1992" spc="4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3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adlandırılan</a:t>
            </a:r>
            <a:r>
              <a:rPr sz="1992" spc="43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yöntemle 	</a:t>
            </a:r>
            <a:r>
              <a:rPr sz="1992" dirty="0">
                <a:latin typeface="Calibri"/>
                <a:cs typeface="Calibri"/>
              </a:rPr>
              <a:t>yaklaşmaya</a:t>
            </a:r>
            <a:r>
              <a:rPr sz="1992" spc="206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çalıştılar;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bunlar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çoğunlukla</a:t>
            </a:r>
            <a:r>
              <a:rPr sz="1992" spc="199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algılayıcılar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27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sonra</a:t>
            </a:r>
            <a:r>
              <a:rPr sz="1992" spc="220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genelleştirilmiş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dirty="0">
                <a:latin typeface="Calibri"/>
                <a:cs typeface="Calibri"/>
              </a:rPr>
              <a:t>doğrusal</a:t>
            </a:r>
            <a:r>
              <a:rPr sz="1992" spc="213" dirty="0">
                <a:latin typeface="Calibri"/>
                <a:cs typeface="Calibri"/>
              </a:rPr>
              <a:t>  </a:t>
            </a:r>
            <a:r>
              <a:rPr sz="1992" spc="-14" dirty="0">
                <a:latin typeface="Calibri"/>
                <a:cs typeface="Calibri"/>
              </a:rPr>
              <a:t>istatistik 	</a:t>
            </a:r>
            <a:r>
              <a:rPr sz="1992" dirty="0">
                <a:latin typeface="Calibri"/>
                <a:cs typeface="Calibri"/>
              </a:rPr>
              <a:t>modellerinin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yeniden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icadı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olarak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bulunan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diğer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modellerdi.</a:t>
            </a:r>
            <a:r>
              <a:rPr sz="1992" spc="17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Olasılıksal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akıl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yürütme,</a:t>
            </a:r>
            <a:r>
              <a:rPr sz="1992" spc="18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özellikle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otomatik</a:t>
            </a:r>
            <a:r>
              <a:rPr sz="1992" spc="199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tıbbi 	</a:t>
            </a:r>
            <a:r>
              <a:rPr sz="1992" dirty="0">
                <a:latin typeface="Calibri"/>
                <a:cs typeface="Calibri"/>
              </a:rPr>
              <a:t>tanıda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kullanılmıştır.</a:t>
            </a:r>
            <a:endParaRPr sz="1992">
              <a:latin typeface="Calibri"/>
              <a:cs typeface="Calibri"/>
            </a:endParaRPr>
          </a:p>
          <a:p>
            <a:pPr marL="274774" marR="12212" indent="-258201" algn="just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Bununla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birlikte,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mantıksal,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bilgiye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dayalı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yaklaşıma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artan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vurgu,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arasında 	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kaymaya</a:t>
            </a:r>
            <a:r>
              <a:rPr sz="1992" spc="2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neden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oldu.</a:t>
            </a:r>
            <a:endParaRPr sz="1992">
              <a:latin typeface="Calibri"/>
              <a:cs typeface="Calibri"/>
            </a:endParaRPr>
          </a:p>
          <a:p>
            <a:pPr marL="274774" marR="12212" indent="-258201" algn="just">
              <a:lnSpc>
                <a:spcPts val="2212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Olasılıksal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sistemler,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toplama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temsil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etme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ilgili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teorik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pratik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problemlerle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boğulmuştu.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1980'e 	</a:t>
            </a:r>
            <a:r>
              <a:rPr sz="1992" dirty="0">
                <a:latin typeface="Calibri"/>
                <a:cs typeface="Calibri"/>
              </a:rPr>
              <a:t>gelindiğinde,</a:t>
            </a:r>
            <a:r>
              <a:rPr sz="1992" spc="11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uzman</a:t>
            </a:r>
            <a:r>
              <a:rPr sz="1992" spc="6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sistemler</a:t>
            </a:r>
            <a:r>
              <a:rPr sz="1992" spc="-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zekaya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hâkim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olmuştu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6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istatistikler</a:t>
            </a:r>
            <a:r>
              <a:rPr sz="1992" spc="-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kaybolmuştu.</a:t>
            </a:r>
            <a:endParaRPr sz="1992">
              <a:latin typeface="Calibri"/>
              <a:cs typeface="Calibri"/>
            </a:endParaRPr>
          </a:p>
          <a:p>
            <a:pPr marL="274774" marR="12212" indent="-258201" algn="just">
              <a:lnSpc>
                <a:spcPts val="2212"/>
              </a:lnSpc>
              <a:spcBef>
                <a:spcPts val="1113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Yapay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zeka</a:t>
            </a:r>
            <a:r>
              <a:rPr sz="1992" spc="26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içinde</a:t>
            </a:r>
            <a:r>
              <a:rPr sz="1992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sembolik</a:t>
            </a:r>
            <a:r>
              <a:rPr sz="1992" b="1" spc="23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/</a:t>
            </a:r>
            <a:r>
              <a:rPr sz="1992" b="1" spc="26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bilgiye</a:t>
            </a:r>
            <a:r>
              <a:rPr sz="1992" b="1" spc="23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dayalı</a:t>
            </a:r>
            <a:r>
              <a:rPr sz="1992" b="1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öğrenme</a:t>
            </a:r>
            <a:r>
              <a:rPr sz="1992" b="1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üzerine</a:t>
            </a:r>
            <a:r>
              <a:rPr sz="1992" b="1" spc="23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çalışmalar</a:t>
            </a:r>
            <a:r>
              <a:rPr sz="1992" b="1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devam</a:t>
            </a:r>
            <a:r>
              <a:rPr sz="1992" b="1" spc="25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etmi</a:t>
            </a:r>
            <a:r>
              <a:rPr sz="1992" dirty="0">
                <a:latin typeface="Calibri"/>
                <a:cs typeface="Calibri"/>
              </a:rPr>
              <a:t>ş,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bu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tümevarımsal 	</a:t>
            </a:r>
            <a:r>
              <a:rPr sz="1992" dirty="0">
                <a:latin typeface="Calibri"/>
                <a:cs typeface="Calibri"/>
              </a:rPr>
              <a:t>mantık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programlamaya</a:t>
            </a:r>
            <a:r>
              <a:rPr sz="1992" spc="1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yol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açmıştır,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ancak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daha</a:t>
            </a:r>
            <a:r>
              <a:rPr sz="1992" spc="55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istatistiksel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araştırma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çizgisi</a:t>
            </a:r>
            <a:r>
              <a:rPr sz="1992" spc="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artık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yapay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zekâ</a:t>
            </a:r>
            <a:r>
              <a:rPr sz="1992" spc="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alanının</a:t>
            </a:r>
            <a:r>
              <a:rPr sz="1992" spc="41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dışında, 	</a:t>
            </a:r>
            <a:r>
              <a:rPr sz="1992" dirty="0">
                <a:latin typeface="Calibri"/>
                <a:cs typeface="Calibri"/>
              </a:rPr>
              <a:t>örüntü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tanıma</a:t>
            </a:r>
            <a:r>
              <a:rPr sz="1992" spc="7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</a:t>
            </a:r>
            <a:r>
              <a:rPr sz="1992" spc="48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bilgi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edinmede</a:t>
            </a:r>
            <a:r>
              <a:rPr sz="1992" spc="96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olmuştur.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5952" y="5489880"/>
            <a:ext cx="4413256" cy="2206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682" y="364158"/>
            <a:ext cx="11780550" cy="715180"/>
          </a:xfrm>
          <a:prstGeom prst="rect">
            <a:avLst/>
          </a:prstGeom>
        </p:spPr>
        <p:txBody>
          <a:bodyPr vert="horz" wrap="square" lIns="0" tIns="17446" rIns="0" bIns="0" rtlCol="0">
            <a:spAutoFit/>
          </a:bodyPr>
          <a:lstStyle/>
          <a:p>
            <a:pPr marL="17446">
              <a:spcBef>
                <a:spcPts val="137"/>
              </a:spcBef>
            </a:pPr>
            <a:r>
              <a:rPr sz="4533" spc="-14" dirty="0"/>
              <a:t>Veri</a:t>
            </a:r>
            <a:r>
              <a:rPr sz="4533" spc="-151" dirty="0"/>
              <a:t> </a:t>
            </a:r>
            <a:r>
              <a:rPr sz="4533" dirty="0"/>
              <a:t>Madenciliği</a:t>
            </a:r>
            <a:r>
              <a:rPr sz="4533" spc="-151" dirty="0"/>
              <a:t> </a:t>
            </a:r>
            <a:r>
              <a:rPr sz="4533" dirty="0"/>
              <a:t>ile</a:t>
            </a:r>
            <a:r>
              <a:rPr sz="4533" spc="-137" dirty="0"/>
              <a:t> </a:t>
            </a:r>
            <a:r>
              <a:rPr sz="4533" spc="-14" dirty="0"/>
              <a:t>İlişkisi</a:t>
            </a:r>
            <a:endParaRPr sz="4533" dirty="0"/>
          </a:p>
        </p:txBody>
      </p:sp>
      <p:sp>
        <p:nvSpPr>
          <p:cNvPr id="3" name="object 3"/>
          <p:cNvSpPr txBox="1"/>
          <p:nvPr/>
        </p:nvSpPr>
        <p:spPr>
          <a:xfrm>
            <a:off x="1037701" y="1186333"/>
            <a:ext cx="11747577" cy="1866556"/>
          </a:xfrm>
          <a:prstGeom prst="rect">
            <a:avLst/>
          </a:prstGeom>
        </p:spPr>
        <p:txBody>
          <a:bodyPr vert="horz" wrap="square" lIns="0" tIns="135210" rIns="0" bIns="0" rtlCol="0">
            <a:spAutoFit/>
          </a:bodyPr>
          <a:lstStyle/>
          <a:p>
            <a:pPr marL="275647" indent="-258201">
              <a:spcBef>
                <a:spcPts val="1065"/>
              </a:spcBef>
              <a:buFont typeface="Arial MT"/>
              <a:buChar char="•"/>
              <a:tabLst>
                <a:tab pos="275647" algn="l"/>
              </a:tabLst>
            </a:pP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algoritmaları</a:t>
            </a:r>
            <a:r>
              <a:rPr sz="1992" spc="82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89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madenciliği</a:t>
            </a:r>
            <a:r>
              <a:rPr sz="1992" spc="14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problemlerinin</a:t>
            </a:r>
            <a:r>
              <a:rPr sz="1992" spc="13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çözümüne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yardımcı</a:t>
            </a:r>
            <a:r>
              <a:rPr sz="1992" spc="103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olur.</a:t>
            </a:r>
            <a:endParaRPr sz="1992">
              <a:latin typeface="Calibri"/>
              <a:cs typeface="Calibri"/>
            </a:endParaRPr>
          </a:p>
          <a:p>
            <a:pPr marL="274774" marR="7851" indent="-258201">
              <a:lnSpc>
                <a:spcPts val="2212"/>
              </a:lnSpc>
              <a:spcBef>
                <a:spcPts val="1159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dirty="0">
                <a:latin typeface="Calibri"/>
                <a:cs typeface="Calibri"/>
              </a:rPr>
              <a:t>Örneğin</a:t>
            </a:r>
            <a:r>
              <a:rPr sz="1992" spc="22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bir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madenciliği</a:t>
            </a:r>
            <a:r>
              <a:rPr sz="1992" spc="206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problemi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iken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sınıflandırma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işleminde</a:t>
            </a:r>
            <a:r>
              <a:rPr sz="1992" spc="234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kullanılan</a:t>
            </a:r>
            <a:r>
              <a:rPr sz="1992" spc="24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karar</a:t>
            </a:r>
            <a:r>
              <a:rPr sz="1992" spc="261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ağaçları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spc="-34" dirty="0">
                <a:latin typeface="Calibri"/>
                <a:cs typeface="Calibri"/>
              </a:rPr>
              <a:t>bir 	</a:t>
            </a:r>
            <a:r>
              <a:rPr sz="1992" dirty="0">
                <a:latin typeface="Calibri"/>
                <a:cs typeface="Calibri"/>
              </a:rPr>
              <a:t>makine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öğrenmesi</a:t>
            </a:r>
            <a:r>
              <a:rPr sz="1992" spc="110" dirty="0">
                <a:latin typeface="Calibri"/>
                <a:cs typeface="Calibri"/>
              </a:rPr>
              <a:t> </a:t>
            </a:r>
            <a:r>
              <a:rPr sz="1992" spc="-14" dirty="0">
                <a:latin typeface="Calibri"/>
                <a:cs typeface="Calibri"/>
              </a:rPr>
              <a:t>algoritmasıdır.</a:t>
            </a:r>
            <a:endParaRPr sz="1992">
              <a:latin typeface="Calibri"/>
              <a:cs typeface="Calibri"/>
            </a:endParaRPr>
          </a:p>
          <a:p>
            <a:pPr marL="274774" marR="6978" indent="-258201">
              <a:lnSpc>
                <a:spcPts val="2212"/>
              </a:lnSpc>
              <a:spcBef>
                <a:spcPts val="1120"/>
              </a:spcBef>
              <a:buFont typeface="Arial MT"/>
              <a:buChar char="•"/>
              <a:tabLst>
                <a:tab pos="276519" algn="l"/>
              </a:tabLst>
            </a:pP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Veri</a:t>
            </a:r>
            <a:r>
              <a:rPr sz="1992" b="1" spc="2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madenciliği</a:t>
            </a:r>
            <a:r>
              <a:rPr sz="1992" b="1" spc="19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</a:t>
            </a:r>
            <a:r>
              <a:rPr sz="1992" b="1" spc="24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ön</a:t>
            </a:r>
            <a:r>
              <a:rPr sz="1992" b="1" spc="22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işleme</a:t>
            </a:r>
            <a:r>
              <a:rPr sz="1992" b="1" spc="21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21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yorumlama</a:t>
            </a:r>
            <a:r>
              <a:rPr sz="1992" b="1" spc="22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dahil</a:t>
            </a:r>
            <a:r>
              <a:rPr sz="1992" b="1" spc="213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sürecin</a:t>
            </a:r>
            <a:r>
              <a:rPr sz="1992" b="1" spc="22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tamamı</a:t>
            </a:r>
            <a:r>
              <a:rPr sz="1992" dirty="0">
                <a:latin typeface="Calibri"/>
                <a:cs typeface="Calibri"/>
              </a:rPr>
              <a:t>na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verilen</a:t>
            </a:r>
            <a:r>
              <a:rPr sz="1992" spc="240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isim</a:t>
            </a:r>
            <a:r>
              <a:rPr sz="1992" spc="227" dirty="0">
                <a:latin typeface="Calibri"/>
                <a:cs typeface="Calibri"/>
              </a:rPr>
              <a:t> </a:t>
            </a:r>
            <a:r>
              <a:rPr sz="1992" dirty="0">
                <a:latin typeface="Calibri"/>
                <a:cs typeface="Calibri"/>
              </a:rPr>
              <a:t>iken</a:t>
            </a:r>
            <a:r>
              <a:rPr sz="1992" spc="213" dirty="0">
                <a:latin typeface="Calibri"/>
                <a:cs typeface="Calibri"/>
              </a:rPr>
              <a:t> </a:t>
            </a:r>
            <a:r>
              <a:rPr sz="1992" b="1" dirty="0">
                <a:solidFill>
                  <a:srgbClr val="FF0000"/>
                </a:solidFill>
                <a:latin typeface="Calibri"/>
                <a:cs typeface="Calibri"/>
              </a:rPr>
              <a:t>makine</a:t>
            </a:r>
            <a:r>
              <a:rPr sz="1992" b="1" spc="19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92" b="1" spc="-14" dirty="0">
                <a:solidFill>
                  <a:srgbClr val="FF0000"/>
                </a:solidFill>
                <a:latin typeface="Calibri"/>
                <a:cs typeface="Calibri"/>
              </a:rPr>
              <a:t>öğrenmesi 	</a:t>
            </a:r>
            <a:r>
              <a:rPr sz="1992" b="1" dirty="0">
                <a:latin typeface="Calibri"/>
                <a:cs typeface="Calibri"/>
              </a:rPr>
              <a:t>veri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ön</a:t>
            </a:r>
            <a:r>
              <a:rPr sz="1992" b="1" spc="117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işlem</a:t>
            </a:r>
            <a:r>
              <a:rPr sz="1992" b="1" spc="124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(pre-processing)</a:t>
            </a:r>
            <a:r>
              <a:rPr sz="1992" b="1" spc="110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</a:t>
            </a:r>
            <a:r>
              <a:rPr sz="1992" b="1" spc="48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veri</a:t>
            </a:r>
            <a:r>
              <a:rPr sz="1992" b="1" spc="131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son</a:t>
            </a:r>
            <a:r>
              <a:rPr sz="1992" b="1" spc="89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işleme</a:t>
            </a:r>
            <a:r>
              <a:rPr sz="1992" b="1" spc="96" dirty="0">
                <a:latin typeface="Calibri"/>
                <a:cs typeface="Calibri"/>
              </a:rPr>
              <a:t> </a:t>
            </a:r>
            <a:r>
              <a:rPr sz="1992" b="1" dirty="0">
                <a:latin typeface="Calibri"/>
                <a:cs typeface="Calibri"/>
              </a:rPr>
              <a:t>(post-processing)</a:t>
            </a:r>
            <a:r>
              <a:rPr sz="1992" b="1" spc="82" dirty="0">
                <a:latin typeface="Calibri"/>
                <a:cs typeface="Calibri"/>
              </a:rPr>
              <a:t> </a:t>
            </a:r>
            <a:r>
              <a:rPr sz="1992" b="1" spc="-14" dirty="0">
                <a:latin typeface="Calibri"/>
                <a:cs typeface="Calibri"/>
              </a:rPr>
              <a:t>karışm</a:t>
            </a:r>
            <a:r>
              <a:rPr sz="1992" spc="-14" dirty="0">
                <a:latin typeface="Calibri"/>
                <a:cs typeface="Calibri"/>
              </a:rPr>
              <a:t>az.</a:t>
            </a:r>
            <a:endParaRPr sz="199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231" y="73798"/>
            <a:ext cx="1102358" cy="1115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2337" y="3128325"/>
            <a:ext cx="8041423" cy="45765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682" y="3168102"/>
            <a:ext cx="4335794" cy="4433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5200</Words>
  <Application>Microsoft Office PowerPoint</Application>
  <PresentationFormat>Custom</PresentationFormat>
  <Paragraphs>385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MT</vt:lpstr>
      <vt:lpstr>Calibri</vt:lpstr>
      <vt:lpstr>Roboto</vt:lpstr>
      <vt:lpstr>Roboto Bold</vt:lpstr>
      <vt:lpstr>Roboto Italics</vt:lpstr>
      <vt:lpstr>Times New Roman</vt:lpstr>
      <vt:lpstr>Office Theme</vt:lpstr>
      <vt:lpstr>PowerPoint Presentation</vt:lpstr>
      <vt:lpstr>PowerPoint Presentation</vt:lpstr>
      <vt:lpstr>Ajanda</vt:lpstr>
      <vt:lpstr>Yapay Zeka</vt:lpstr>
      <vt:lpstr>Yapay Zeka</vt:lpstr>
      <vt:lpstr>Yapay Zeka, Makine Öğrenmesi, Derin Öğrenme</vt:lpstr>
      <vt:lpstr>Yapay Zeka, Makine Öğrenmesi, Derin Öğrenme</vt:lpstr>
      <vt:lpstr>Makine Öğrenmesinin Yapay Zeka ile İlişkisi</vt:lpstr>
      <vt:lpstr>Veri Madenciliği ile İlişkisi</vt:lpstr>
      <vt:lpstr>Sınıflandırma</vt:lpstr>
      <vt:lpstr>Sınıflandırma ve Regresyon</vt:lpstr>
      <vt:lpstr>Kümeleme</vt:lpstr>
      <vt:lpstr>Yapay Zeka ve Makine Öğrenmesi Arasındaki Farklar</vt:lpstr>
      <vt:lpstr>Makine Öğrenmesinin Başlıca Kullanım Alanları</vt:lpstr>
      <vt:lpstr>Makine Öğrenmesi (ML)</vt:lpstr>
      <vt:lpstr>Makine Öğrenmesinde Öğrenme Modelleri</vt:lpstr>
      <vt:lpstr>Makine Öğrenme Türleri</vt:lpstr>
      <vt:lpstr>Makine Öğrenme Türleri – Denetimli Öğrenme</vt:lpstr>
      <vt:lpstr>Makine Öğrenme Türleri – Denetimli Öğrenme</vt:lpstr>
      <vt:lpstr>Makine Öğrenme Türleri – Denetimsiz Öğrenme</vt:lpstr>
      <vt:lpstr>Makine Öğrenme Türleri – Denetimsiz Öğrenme</vt:lpstr>
      <vt:lpstr>PowerPoint Presentation</vt:lpstr>
      <vt:lpstr>Neden Python ?</vt:lpstr>
      <vt:lpstr>PowerPoint Presentation</vt:lpstr>
      <vt:lpstr>Makine Öğrenmesi Algoritmaları</vt:lpstr>
      <vt:lpstr>1- Regresyon Algoritmaları</vt:lpstr>
      <vt:lpstr>Linear Regression (Doğrusal Regresyon)</vt:lpstr>
      <vt:lpstr>Basit Doğrusal Regresyon</vt:lpstr>
      <vt:lpstr>Çok Değişkenli Doğrusal Regresyon</vt:lpstr>
      <vt:lpstr>Polynominal Regression</vt:lpstr>
      <vt:lpstr>Logistic Regression</vt:lpstr>
      <vt:lpstr>2- Sınıflandırma Algoritmaları</vt:lpstr>
      <vt:lpstr>Decision Trees (Karar Ağaçları)</vt:lpstr>
      <vt:lpstr>Decision Trees (Karar Ağaçları)</vt:lpstr>
      <vt:lpstr>K-Nearest Neighbors (K - En Yakın Komşu)</vt:lpstr>
      <vt:lpstr>K-Nearest Neighbors (K - En Yakın Komşu)</vt:lpstr>
      <vt:lpstr>Support Vector Machine (Destek Vektör Makineleri)</vt:lpstr>
      <vt:lpstr>Naive Bayes</vt:lpstr>
      <vt:lpstr>Genetic algorithm (Genetik Algoritmalar)</vt:lpstr>
      <vt:lpstr>Genetic algorithm (Genetik Algoritmalar)</vt:lpstr>
      <vt:lpstr>Genetic algorithm (Genetik Algoritmalar)</vt:lpstr>
      <vt:lpstr>Artifical Neural Networks (Yapay Sinir Ağları)</vt:lpstr>
      <vt:lpstr>Artifical Neural Networks (Yapay Sinir Ağları)</vt:lpstr>
      <vt:lpstr>Artifical Neural Networks (Yapay Sinir Ağları)</vt:lpstr>
      <vt:lpstr>Artifical Neural Networks (Yapay Sinir Ağları)</vt:lpstr>
      <vt:lpstr>3 – Kümeleme</vt:lpstr>
      <vt:lpstr>K-Means Clustering (K-Ortalama Kümeleme)</vt:lpstr>
      <vt:lpstr>Öznitelik Seçim Algoritmaları</vt:lpstr>
      <vt:lpstr>Sınıflandırmalar Algoritmaları için Performans Ölçüm Kriterleri</vt:lpstr>
      <vt:lpstr>Deep learning (Derin Öğrenme)</vt:lpstr>
      <vt:lpstr>Kuantum Makine Öğrenmesi (Quantum Machine Learning)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MachineLearning-SevdanurGENC.pptx</dc:title>
  <dc:creator>Nano</dc:creator>
  <cp:lastModifiedBy>Nano</cp:lastModifiedBy>
  <cp:revision>8</cp:revision>
  <dcterms:created xsi:type="dcterms:W3CDTF">2024-11-07T19:26:57Z</dcterms:created>
  <dcterms:modified xsi:type="dcterms:W3CDTF">2024-11-07T21:08:58Z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2021-01-02T00:00:00Z</vt:filetime>
  </property>
  <property fmtid="{D5CDD505-2E9C-101B-9397-08002B2CF9AE}" pid="3" name="LastSaved">
    <vt:filetime>2024-11-07T00:00:00Z</vt:filetime>
  </property>
  <property fmtid="{D5CDD505-2E9C-101B-9397-08002B2CF9AE}" pid="4" name="Producer">
    <vt:lpwstr>Microsoft: Print To PDF</vt:lpwstr>
  </property>
</Properties>
</file>